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59" r:id="rId2"/>
    <p:sldId id="260" r:id="rId3"/>
    <p:sldId id="290" r:id="rId4"/>
    <p:sldId id="262" r:id="rId5"/>
    <p:sldId id="285" r:id="rId6"/>
    <p:sldId id="287" r:id="rId7"/>
    <p:sldId id="288" r:id="rId8"/>
    <p:sldId id="289" r:id="rId9"/>
    <p:sldId id="284" r:id="rId10"/>
    <p:sldId id="355" r:id="rId11"/>
    <p:sldId id="301" r:id="rId12"/>
    <p:sldId id="300" r:id="rId13"/>
    <p:sldId id="291" r:id="rId14"/>
    <p:sldId id="334" r:id="rId15"/>
    <p:sldId id="347" r:id="rId16"/>
    <p:sldId id="340" r:id="rId17"/>
    <p:sldId id="348" r:id="rId18"/>
    <p:sldId id="338" r:id="rId19"/>
    <p:sldId id="349" r:id="rId20"/>
    <p:sldId id="332" r:id="rId21"/>
    <p:sldId id="364" r:id="rId22"/>
    <p:sldId id="365" r:id="rId23"/>
    <p:sldId id="366" r:id="rId24"/>
    <p:sldId id="367" r:id="rId25"/>
    <p:sldId id="368" r:id="rId26"/>
    <p:sldId id="369" r:id="rId27"/>
    <p:sldId id="370" r:id="rId28"/>
    <p:sldId id="372" r:id="rId29"/>
    <p:sldId id="371" r:id="rId30"/>
    <p:sldId id="373" r:id="rId31"/>
    <p:sldId id="357" r:id="rId32"/>
    <p:sldId id="333" r:id="rId33"/>
    <p:sldId id="362" r:id="rId34"/>
    <p:sldId id="363" r:id="rId35"/>
    <p:sldId id="356" r:id="rId36"/>
    <p:sldId id="350" r:id="rId37"/>
    <p:sldId id="351" r:id="rId38"/>
    <p:sldId id="302" r:id="rId39"/>
    <p:sldId id="335" r:id="rId40"/>
    <p:sldId id="336" r:id="rId41"/>
    <p:sldId id="353" r:id="rId42"/>
    <p:sldId id="354" r:id="rId43"/>
    <p:sldId id="352" r:id="rId44"/>
    <p:sldId id="292" r:id="rId45"/>
    <p:sldId id="279" r:id="rId46"/>
    <p:sldId id="280" r:id="rId47"/>
    <p:sldId id="281" r:id="rId48"/>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ldw" initials="n"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0B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47" autoAdjust="0"/>
    <p:restoredTop sz="79296" autoAdjust="0"/>
  </p:normalViewPr>
  <p:slideViewPr>
    <p:cSldViewPr snapToObjects="1">
      <p:cViewPr varScale="1">
        <p:scale>
          <a:sx n="49" d="100"/>
          <a:sy n="49" d="100"/>
        </p:scale>
        <p:origin x="-108" y="-1110"/>
      </p:cViewPr>
      <p:guideLst>
        <p:guide orient="horz" pos="2160"/>
        <p:guide pos="2880"/>
      </p:guideLst>
    </p:cSldViewPr>
  </p:slideViewPr>
  <p:outlineViewPr>
    <p:cViewPr>
      <p:scale>
        <a:sx n="33" d="100"/>
        <a:sy n="33" d="100"/>
      </p:scale>
      <p:origin x="0" y="2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2D90A1DD-AB59-CA4C-8686-43FFC4D6E54B}" type="datetimeFigureOut">
              <a:rPr lang="en-US" smtClean="0"/>
              <a:t>6/28/2013</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54856C26-0BDD-084A-BFD6-CD832BE17323}" type="slidenum">
              <a:rPr lang="en-US" smtClean="0"/>
              <a:t>‹#›</a:t>
            </a:fld>
            <a:endParaRPr lang="en-US"/>
          </a:p>
        </p:txBody>
      </p:sp>
    </p:spTree>
    <p:extLst>
      <p:ext uri="{BB962C8B-B14F-4D97-AF65-F5344CB8AC3E}">
        <p14:creationId xmlns:p14="http://schemas.microsoft.com/office/powerpoint/2010/main" val="3498759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EA4C10CA-100A-A24C-8F09-C767CB1015A8}" type="datetimeFigureOut">
              <a:rPr lang="en-US" smtClean="0"/>
              <a:t>6/28/2013</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43FC684-293E-EA42-B1F0-498D26726B48}" type="slidenum">
              <a:rPr lang="en-US" smtClean="0"/>
              <a:t>‹#›</a:t>
            </a:fld>
            <a:endParaRPr lang="en-US" dirty="0"/>
          </a:p>
        </p:txBody>
      </p:sp>
    </p:spTree>
    <p:extLst>
      <p:ext uri="{BB962C8B-B14F-4D97-AF65-F5344CB8AC3E}">
        <p14:creationId xmlns:p14="http://schemas.microsoft.com/office/powerpoint/2010/main" val="33640094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43FC684-293E-EA42-B1F0-498D26726B48}" type="slidenum">
              <a:rPr lang="en-US" smtClean="0"/>
              <a:t>1</a:t>
            </a:fld>
            <a:endParaRPr lang="en-US" dirty="0"/>
          </a:p>
        </p:txBody>
      </p:sp>
    </p:spTree>
    <p:extLst>
      <p:ext uri="{BB962C8B-B14F-4D97-AF65-F5344CB8AC3E}">
        <p14:creationId xmlns:p14="http://schemas.microsoft.com/office/powerpoint/2010/main" val="141802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Sign in using Newcastle University credentials</a:t>
            </a:r>
          </a:p>
          <a:p>
            <a:endParaRPr lang="en-GB" dirty="0"/>
          </a:p>
        </p:txBody>
      </p:sp>
      <p:sp>
        <p:nvSpPr>
          <p:cNvPr id="4" name="Slide Number Placeholder 3"/>
          <p:cNvSpPr>
            <a:spLocks noGrp="1"/>
          </p:cNvSpPr>
          <p:nvPr>
            <p:ph type="sldNum" sz="quarter" idx="10"/>
          </p:nvPr>
        </p:nvSpPr>
        <p:spPr/>
        <p:txBody>
          <a:bodyPr/>
          <a:lstStyle/>
          <a:p>
            <a:fld id="{443FC684-293E-EA42-B1F0-498D26726B48}" type="slidenum">
              <a:rPr lang="en-US" smtClean="0"/>
              <a:t>23</a:t>
            </a:fld>
            <a:endParaRPr lang="en-US" dirty="0"/>
          </a:p>
        </p:txBody>
      </p:sp>
    </p:spTree>
    <p:extLst>
      <p:ext uri="{BB962C8B-B14F-4D97-AF65-F5344CB8AC3E}">
        <p14:creationId xmlns:p14="http://schemas.microsoft.com/office/powerpoint/2010/main" val="973620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Starting a new plan</a:t>
            </a:r>
          </a:p>
          <a:p>
            <a:endParaRPr lang="en-GB" dirty="0"/>
          </a:p>
        </p:txBody>
      </p:sp>
      <p:sp>
        <p:nvSpPr>
          <p:cNvPr id="4" name="Slide Number Placeholder 3"/>
          <p:cNvSpPr>
            <a:spLocks noGrp="1"/>
          </p:cNvSpPr>
          <p:nvPr>
            <p:ph type="sldNum" sz="quarter" idx="10"/>
          </p:nvPr>
        </p:nvSpPr>
        <p:spPr/>
        <p:txBody>
          <a:bodyPr/>
          <a:lstStyle/>
          <a:p>
            <a:fld id="{443FC684-293E-EA42-B1F0-498D26726B48}" type="slidenum">
              <a:rPr lang="en-US" smtClean="0"/>
              <a:t>24</a:t>
            </a:fld>
            <a:endParaRPr lang="en-US" dirty="0"/>
          </a:p>
        </p:txBody>
      </p:sp>
    </p:spTree>
    <p:extLst>
      <p:ext uri="{BB962C8B-B14F-4D97-AF65-F5344CB8AC3E}">
        <p14:creationId xmlns:p14="http://schemas.microsoft.com/office/powerpoint/2010/main" val="923223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Adding project details and selecting a template</a:t>
            </a:r>
          </a:p>
          <a:p>
            <a:endParaRPr lang="en-GB" dirty="0"/>
          </a:p>
        </p:txBody>
      </p:sp>
      <p:sp>
        <p:nvSpPr>
          <p:cNvPr id="4" name="Slide Number Placeholder 3"/>
          <p:cNvSpPr>
            <a:spLocks noGrp="1"/>
          </p:cNvSpPr>
          <p:nvPr>
            <p:ph type="sldNum" sz="quarter" idx="10"/>
          </p:nvPr>
        </p:nvSpPr>
        <p:spPr/>
        <p:txBody>
          <a:bodyPr/>
          <a:lstStyle/>
          <a:p>
            <a:fld id="{443FC684-293E-EA42-B1F0-498D26726B48}" type="slidenum">
              <a:rPr lang="en-US" smtClean="0"/>
              <a:t>25</a:t>
            </a:fld>
            <a:endParaRPr lang="en-US" dirty="0"/>
          </a:p>
        </p:txBody>
      </p:sp>
    </p:spTree>
    <p:extLst>
      <p:ext uri="{BB962C8B-B14F-4D97-AF65-F5344CB8AC3E}">
        <p14:creationId xmlns:p14="http://schemas.microsoft.com/office/powerpoint/2010/main" val="414609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Project overview</a:t>
            </a:r>
            <a:r>
              <a:rPr lang="en-GB" baseline="0" dirty="0" smtClean="0"/>
              <a:t> screen</a:t>
            </a:r>
            <a:endParaRPr lang="en-GB" dirty="0"/>
          </a:p>
        </p:txBody>
      </p:sp>
      <p:sp>
        <p:nvSpPr>
          <p:cNvPr id="4" name="Slide Number Placeholder 3"/>
          <p:cNvSpPr>
            <a:spLocks noGrp="1"/>
          </p:cNvSpPr>
          <p:nvPr>
            <p:ph type="sldNum" sz="quarter" idx="10"/>
          </p:nvPr>
        </p:nvSpPr>
        <p:spPr/>
        <p:txBody>
          <a:bodyPr/>
          <a:lstStyle/>
          <a:p>
            <a:fld id="{443FC684-293E-EA42-B1F0-498D26726B48}" type="slidenum">
              <a:rPr lang="en-US" smtClean="0"/>
              <a:t>26</a:t>
            </a:fld>
            <a:endParaRPr lang="en-US" dirty="0"/>
          </a:p>
        </p:txBody>
      </p:sp>
    </p:spTree>
    <p:extLst>
      <p:ext uri="{BB962C8B-B14F-4D97-AF65-F5344CB8AC3E}">
        <p14:creationId xmlns:p14="http://schemas.microsoft.com/office/powerpoint/2010/main" val="1421705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Filling in a plan</a:t>
            </a:r>
          </a:p>
          <a:p>
            <a:endParaRPr lang="en-GB" dirty="0"/>
          </a:p>
        </p:txBody>
      </p:sp>
      <p:sp>
        <p:nvSpPr>
          <p:cNvPr id="4" name="Slide Number Placeholder 3"/>
          <p:cNvSpPr>
            <a:spLocks noGrp="1"/>
          </p:cNvSpPr>
          <p:nvPr>
            <p:ph type="sldNum" sz="quarter" idx="10"/>
          </p:nvPr>
        </p:nvSpPr>
        <p:spPr/>
        <p:txBody>
          <a:bodyPr/>
          <a:lstStyle/>
          <a:p>
            <a:fld id="{443FC684-293E-EA42-B1F0-498D26726B48}" type="slidenum">
              <a:rPr lang="en-US" smtClean="0"/>
              <a:t>27</a:t>
            </a:fld>
            <a:endParaRPr lang="en-US" dirty="0"/>
          </a:p>
        </p:txBody>
      </p:sp>
    </p:spTree>
    <p:extLst>
      <p:ext uri="{BB962C8B-B14F-4D97-AF65-F5344CB8AC3E}">
        <p14:creationId xmlns:p14="http://schemas.microsoft.com/office/powerpoint/2010/main" val="1463038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"My Plans"</a:t>
            </a:r>
          </a:p>
          <a:p>
            <a:endParaRPr lang="en-GB" dirty="0"/>
          </a:p>
        </p:txBody>
      </p:sp>
      <p:sp>
        <p:nvSpPr>
          <p:cNvPr id="4" name="Slide Number Placeholder 3"/>
          <p:cNvSpPr>
            <a:spLocks noGrp="1"/>
          </p:cNvSpPr>
          <p:nvPr>
            <p:ph type="sldNum" sz="quarter" idx="10"/>
          </p:nvPr>
        </p:nvSpPr>
        <p:spPr/>
        <p:txBody>
          <a:bodyPr/>
          <a:lstStyle/>
          <a:p>
            <a:fld id="{443FC684-293E-EA42-B1F0-498D26726B48}" type="slidenum">
              <a:rPr lang="en-US" smtClean="0"/>
              <a:t>28</a:t>
            </a:fld>
            <a:endParaRPr lang="en-US" dirty="0"/>
          </a:p>
        </p:txBody>
      </p:sp>
    </p:spTree>
    <p:extLst>
      <p:ext uri="{BB962C8B-B14F-4D97-AF65-F5344CB8AC3E}">
        <p14:creationId xmlns:p14="http://schemas.microsoft.com/office/powerpoint/2010/main" val="2323073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Exporting a plan</a:t>
            </a:r>
          </a:p>
          <a:p>
            <a:endParaRPr lang="en-GB" dirty="0"/>
          </a:p>
        </p:txBody>
      </p:sp>
      <p:sp>
        <p:nvSpPr>
          <p:cNvPr id="4" name="Slide Number Placeholder 3"/>
          <p:cNvSpPr>
            <a:spLocks noGrp="1"/>
          </p:cNvSpPr>
          <p:nvPr>
            <p:ph type="sldNum" sz="quarter" idx="10"/>
          </p:nvPr>
        </p:nvSpPr>
        <p:spPr/>
        <p:txBody>
          <a:bodyPr/>
          <a:lstStyle/>
          <a:p>
            <a:fld id="{443FC684-293E-EA42-B1F0-498D26726B48}" type="slidenum">
              <a:rPr lang="en-US" smtClean="0"/>
              <a:t>29</a:t>
            </a:fld>
            <a:endParaRPr lang="en-US" dirty="0"/>
          </a:p>
        </p:txBody>
      </p:sp>
    </p:spTree>
    <p:extLst>
      <p:ext uri="{BB962C8B-B14F-4D97-AF65-F5344CB8AC3E}">
        <p14:creationId xmlns:p14="http://schemas.microsoft.com/office/powerpoint/2010/main" val="177044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Documentation</a:t>
            </a:r>
            <a:endParaRPr lang="en-GB" dirty="0"/>
          </a:p>
        </p:txBody>
      </p:sp>
      <p:sp>
        <p:nvSpPr>
          <p:cNvPr id="4" name="Slide Number Placeholder 3"/>
          <p:cNvSpPr>
            <a:spLocks noGrp="1"/>
          </p:cNvSpPr>
          <p:nvPr>
            <p:ph type="sldNum" sz="quarter" idx="10"/>
          </p:nvPr>
        </p:nvSpPr>
        <p:spPr/>
        <p:txBody>
          <a:bodyPr/>
          <a:lstStyle/>
          <a:p>
            <a:fld id="{443FC684-293E-EA42-B1F0-498D26726B48}" type="slidenum">
              <a:rPr lang="en-US" smtClean="0"/>
              <a:t>30</a:t>
            </a:fld>
            <a:endParaRPr lang="en-US" dirty="0"/>
          </a:p>
        </p:txBody>
      </p:sp>
    </p:spTree>
    <p:extLst>
      <p:ext uri="{BB962C8B-B14F-4D97-AF65-F5344CB8AC3E}">
        <p14:creationId xmlns:p14="http://schemas.microsoft.com/office/powerpoint/2010/main" val="1824967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Font typeface="+mj-lt"/>
              <a:buAutoNum type="arabicPeriod"/>
            </a:pPr>
            <a:endParaRPr lang="en-GB" b="0" dirty="0" smtClean="0">
              <a:effectLst/>
            </a:endParaRPr>
          </a:p>
        </p:txBody>
      </p:sp>
      <p:sp>
        <p:nvSpPr>
          <p:cNvPr id="4" name="Slide Number Placeholder 3"/>
          <p:cNvSpPr>
            <a:spLocks noGrp="1"/>
          </p:cNvSpPr>
          <p:nvPr>
            <p:ph type="sldNum" sz="quarter" idx="10"/>
          </p:nvPr>
        </p:nvSpPr>
        <p:spPr/>
        <p:txBody>
          <a:bodyPr/>
          <a:lstStyle/>
          <a:p>
            <a:fld id="{443FC684-293E-EA42-B1F0-498D26726B48}" type="slidenum">
              <a:rPr lang="en-US" smtClean="0"/>
              <a:t>41</a:t>
            </a:fld>
            <a:endParaRPr lang="en-US" dirty="0"/>
          </a:p>
        </p:txBody>
      </p:sp>
    </p:spTree>
    <p:extLst>
      <p:ext uri="{BB962C8B-B14F-4D97-AF65-F5344CB8AC3E}">
        <p14:creationId xmlns:p14="http://schemas.microsoft.com/office/powerpoint/2010/main" val="2422834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43FC684-293E-EA42-B1F0-498D26726B48}" type="slidenum">
              <a:rPr lang="en-US" smtClean="0"/>
              <a:t>43</a:t>
            </a:fld>
            <a:endParaRPr lang="en-US" dirty="0"/>
          </a:p>
        </p:txBody>
      </p:sp>
    </p:spTree>
    <p:extLst>
      <p:ext uri="{BB962C8B-B14F-4D97-AF65-F5344CB8AC3E}">
        <p14:creationId xmlns:p14="http://schemas.microsoft.com/office/powerpoint/2010/main" val="2293676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3FC684-293E-EA42-B1F0-498D26726B48}" type="slidenum">
              <a:rPr lang="en-US" smtClean="0"/>
              <a:t>4</a:t>
            </a:fld>
            <a:endParaRPr lang="en-US" dirty="0"/>
          </a:p>
        </p:txBody>
      </p:sp>
    </p:spTree>
    <p:extLst>
      <p:ext uri="{BB962C8B-B14F-4D97-AF65-F5344CB8AC3E}">
        <p14:creationId xmlns:p14="http://schemas.microsoft.com/office/powerpoint/2010/main" val="3710703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3FC684-293E-EA42-B1F0-498D26726B48}" type="slidenum">
              <a:rPr lang="en-US" smtClean="0"/>
              <a:t>46</a:t>
            </a:fld>
            <a:endParaRPr lang="en-US" dirty="0"/>
          </a:p>
        </p:txBody>
      </p:sp>
    </p:spTree>
    <p:extLst>
      <p:ext uri="{BB962C8B-B14F-4D97-AF65-F5344CB8AC3E}">
        <p14:creationId xmlns:p14="http://schemas.microsoft.com/office/powerpoint/2010/main" val="123585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3FC684-293E-EA42-B1F0-498D26726B48}" type="slidenum">
              <a:rPr lang="en-US" smtClean="0"/>
              <a:t>14</a:t>
            </a:fld>
            <a:endParaRPr lang="en-US" dirty="0"/>
          </a:p>
        </p:txBody>
      </p:sp>
    </p:spTree>
    <p:extLst>
      <p:ext uri="{BB962C8B-B14F-4D97-AF65-F5344CB8AC3E}">
        <p14:creationId xmlns:p14="http://schemas.microsoft.com/office/powerpoint/2010/main" val="2510814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Times New Roman" pitchFamily="18" charset="0"/>
              <a:ea typeface="ＭＳ Ｐゴシック" pitchFamily="34" charset="-128"/>
            </a:endParaRPr>
          </a:p>
        </p:txBody>
      </p:sp>
      <p:sp>
        <p:nvSpPr>
          <p:cNvPr id="39940" name="Header Placeholder 3"/>
          <p:cNvSpPr txBox="1">
            <a:spLocks noGrp="1"/>
          </p:cNvSpPr>
          <p:nvPr/>
        </p:nvSpPr>
        <p:spPr bwMode="auto">
          <a:xfrm>
            <a:off x="0" y="0"/>
            <a:ext cx="3077137" cy="51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GB" sz="1300"/>
          </a:p>
        </p:txBody>
      </p:sp>
      <p:sp>
        <p:nvSpPr>
          <p:cNvPr id="39941" name="Slide Number Placeholder 4"/>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54088" eaLnBrk="0" hangingPunct="0">
              <a:defRPr>
                <a:solidFill>
                  <a:schemeClr val="tx1"/>
                </a:solidFill>
                <a:latin typeface="Arial" pitchFamily="34" charset="0"/>
                <a:cs typeface="Arial" pitchFamily="34" charset="0"/>
              </a:defRPr>
            </a:lvl1pPr>
            <a:lvl2pPr marL="742950" indent="-285750" defTabSz="954088" eaLnBrk="0" hangingPunct="0">
              <a:defRPr>
                <a:solidFill>
                  <a:schemeClr val="tx1"/>
                </a:solidFill>
                <a:latin typeface="Arial" pitchFamily="34" charset="0"/>
                <a:cs typeface="Arial" pitchFamily="34" charset="0"/>
              </a:defRPr>
            </a:lvl2pPr>
            <a:lvl3pPr marL="1143000" indent="-228600" defTabSz="954088" eaLnBrk="0" hangingPunct="0">
              <a:defRPr>
                <a:solidFill>
                  <a:schemeClr val="tx1"/>
                </a:solidFill>
                <a:latin typeface="Arial" pitchFamily="34" charset="0"/>
                <a:cs typeface="Arial" pitchFamily="34" charset="0"/>
              </a:defRPr>
            </a:lvl3pPr>
            <a:lvl4pPr marL="1600200" indent="-228600" defTabSz="954088" eaLnBrk="0" hangingPunct="0">
              <a:defRPr>
                <a:solidFill>
                  <a:schemeClr val="tx1"/>
                </a:solidFill>
                <a:latin typeface="Arial" pitchFamily="34" charset="0"/>
                <a:cs typeface="Arial" pitchFamily="34" charset="0"/>
              </a:defRPr>
            </a:lvl4pPr>
            <a:lvl5pPr marL="2057400" indent="-228600" defTabSz="954088" eaLnBrk="0" hangingPunct="0">
              <a:defRPr>
                <a:solidFill>
                  <a:schemeClr val="tx1"/>
                </a:solidFill>
                <a:latin typeface="Arial" pitchFamily="34" charset="0"/>
                <a:cs typeface="Arial" pitchFamily="34" charset="0"/>
              </a:defRPr>
            </a:lvl5pPr>
            <a:lvl6pPr marL="2514600" indent="-228600" defTabSz="9540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540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540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54088" eaLnBrk="0" fontAlgn="base" hangingPunct="0">
              <a:spcBef>
                <a:spcPct val="0"/>
              </a:spcBef>
              <a:spcAft>
                <a:spcPct val="0"/>
              </a:spcAft>
              <a:defRPr>
                <a:solidFill>
                  <a:schemeClr val="tx1"/>
                </a:solidFill>
                <a:latin typeface="Arial" pitchFamily="34" charset="0"/>
                <a:cs typeface="Arial" pitchFamily="34" charset="0"/>
              </a:defRPr>
            </a:lvl9pPr>
          </a:lstStyle>
          <a:p>
            <a:pPr algn="r"/>
            <a:fld id="{42F4314C-7021-41D0-B2E4-C22647B03088}" type="slidenum">
              <a:rPr lang="en-GB" sz="1300">
                <a:latin typeface="Times New Roman" pitchFamily="18" charset="0"/>
                <a:ea typeface="ＭＳ Ｐゴシック" pitchFamily="34" charset="-128"/>
              </a:rPr>
              <a:pPr algn="r"/>
              <a:t>16</a:t>
            </a:fld>
            <a:endParaRPr lang="en-GB" sz="130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3FC684-293E-EA42-B1F0-498D26726B48}" type="slidenum">
              <a:rPr lang="en-US" smtClean="0"/>
              <a:t>17</a:t>
            </a:fld>
            <a:endParaRPr lang="en-US" dirty="0"/>
          </a:p>
        </p:txBody>
      </p:sp>
    </p:spTree>
    <p:extLst>
      <p:ext uri="{BB962C8B-B14F-4D97-AF65-F5344CB8AC3E}">
        <p14:creationId xmlns:p14="http://schemas.microsoft.com/office/powerpoint/2010/main" val="179067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993775" y="769938"/>
            <a:ext cx="5111750"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38916" name="Slide Number Placeholder 3"/>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79C5B4B8-2F45-47B9-909B-AD708E87EB4F}" type="slidenum">
              <a:rPr lang="en-GB" sz="1300"/>
              <a:pPr algn="r"/>
              <a:t>18</a:t>
            </a:fld>
            <a:endParaRPr lang="en-GB"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3FC684-293E-EA42-B1F0-498D26726B48}" type="slidenum">
              <a:rPr lang="en-US" smtClean="0"/>
              <a:t>20</a:t>
            </a:fld>
            <a:endParaRPr lang="en-US" dirty="0"/>
          </a:p>
        </p:txBody>
      </p:sp>
    </p:spTree>
    <p:extLst>
      <p:ext uri="{BB962C8B-B14F-4D97-AF65-F5344CB8AC3E}">
        <p14:creationId xmlns:p14="http://schemas.microsoft.com/office/powerpoint/2010/main" val="178209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Sign in using Newcastle University credentials</a:t>
            </a:r>
          </a:p>
          <a:p>
            <a:endParaRPr lang="en-GB" dirty="0"/>
          </a:p>
        </p:txBody>
      </p:sp>
      <p:sp>
        <p:nvSpPr>
          <p:cNvPr id="4" name="Slide Number Placeholder 3"/>
          <p:cNvSpPr>
            <a:spLocks noGrp="1"/>
          </p:cNvSpPr>
          <p:nvPr>
            <p:ph type="sldNum" sz="quarter" idx="10"/>
          </p:nvPr>
        </p:nvSpPr>
        <p:spPr/>
        <p:txBody>
          <a:bodyPr/>
          <a:lstStyle/>
          <a:p>
            <a:fld id="{443FC684-293E-EA42-B1F0-498D26726B48}" type="slidenum">
              <a:rPr lang="en-US" smtClean="0"/>
              <a:t>21</a:t>
            </a:fld>
            <a:endParaRPr lang="en-US" dirty="0"/>
          </a:p>
        </p:txBody>
      </p:sp>
    </p:spTree>
    <p:extLst>
      <p:ext uri="{BB962C8B-B14F-4D97-AF65-F5344CB8AC3E}">
        <p14:creationId xmlns:p14="http://schemas.microsoft.com/office/powerpoint/2010/main" val="238593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Sign in using Newcastle University credentials</a:t>
            </a:r>
          </a:p>
          <a:p>
            <a:endParaRPr lang="en-GB" dirty="0"/>
          </a:p>
        </p:txBody>
      </p:sp>
      <p:sp>
        <p:nvSpPr>
          <p:cNvPr id="4" name="Slide Number Placeholder 3"/>
          <p:cNvSpPr>
            <a:spLocks noGrp="1"/>
          </p:cNvSpPr>
          <p:nvPr>
            <p:ph type="sldNum" sz="quarter" idx="10"/>
          </p:nvPr>
        </p:nvSpPr>
        <p:spPr/>
        <p:txBody>
          <a:bodyPr/>
          <a:lstStyle/>
          <a:p>
            <a:fld id="{443FC684-293E-EA42-B1F0-498D26726B48}" type="slidenum">
              <a:rPr lang="en-US" smtClean="0"/>
              <a:t>22</a:t>
            </a:fld>
            <a:endParaRPr lang="en-US" dirty="0"/>
          </a:p>
        </p:txBody>
      </p:sp>
    </p:spTree>
    <p:extLst>
      <p:ext uri="{BB962C8B-B14F-4D97-AF65-F5344CB8AC3E}">
        <p14:creationId xmlns:p14="http://schemas.microsoft.com/office/powerpoint/2010/main" val="4136206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56" descr="Cov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2668" y="551613"/>
            <a:ext cx="4240203" cy="1919592"/>
          </a:xfrm>
        </p:spPr>
        <p:txBody>
          <a:bodyPr>
            <a:normAutofit/>
          </a:bodyPr>
          <a:lstStyle>
            <a:lvl1pPr algn="l">
              <a:defRPr sz="4400">
                <a:solidFill>
                  <a:srgbClr val="C10B24"/>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479832" y="2633447"/>
            <a:ext cx="4240203"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8" name="Picture 5" descr="NU - A4 Logo (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0400" y="304800"/>
            <a:ext cx="18319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35015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19335412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84115"/>
            <a:ext cx="2057400" cy="4942048"/>
          </a:xfr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184115"/>
            <a:ext cx="6019800" cy="4942048"/>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31784899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17311096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42612079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2310010"/>
            <a:ext cx="4038600" cy="38161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310010"/>
            <a:ext cx="4038600" cy="38161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467745-E17C-874C-B973-050C58E97FA1}" type="slidenum">
              <a:rPr lang="en-US" smtClean="0"/>
              <a:t>‹#›</a:t>
            </a:fld>
            <a:endParaRPr lang="en-US" dirty="0"/>
          </a:p>
        </p:txBody>
      </p:sp>
      <p:sp>
        <p:nvSpPr>
          <p:cNvPr id="8" name="Date Placeholder 6"/>
          <p:cNvSpPr>
            <a:spLocks noGrp="1"/>
          </p:cNvSpPr>
          <p:nvPr>
            <p:ph type="dt" sz="half" idx="10"/>
          </p:nvPr>
        </p:nvSpPr>
        <p:spPr>
          <a:xfrm>
            <a:off x="457200" y="6356350"/>
            <a:ext cx="2133600" cy="365125"/>
          </a:xfrm>
        </p:spPr>
        <p:txBody>
          <a:bodyPr/>
          <a:lstStyle/>
          <a:p>
            <a:endParaRPr lang="en-US" dirty="0"/>
          </a:p>
        </p:txBody>
      </p:sp>
    </p:spTree>
    <p:extLst>
      <p:ext uri="{BB962C8B-B14F-4D97-AF65-F5344CB8AC3E}">
        <p14:creationId xmlns:p14="http://schemas.microsoft.com/office/powerpoint/2010/main" val="380841992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232451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981441"/>
            <a:ext cx="4040188" cy="3144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234168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981442"/>
            <a:ext cx="4041775" cy="3144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26081887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185485453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367885167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16411"/>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300659269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1338565"/>
            <a:ext cx="5486400" cy="33890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32928893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7010"/>
            <a:ext cx="8229600" cy="1143000"/>
          </a:xfrm>
          <a:prstGeom prst="rect">
            <a:avLst/>
          </a:prstGeom>
        </p:spPr>
        <p:txBody>
          <a:bodyPr vert="horz" lIns="91440" tIns="45720" rIns="91440" bIns="45720" rtlCol="0" anchor="ctr">
            <a:normAutofit/>
          </a:bodyPr>
          <a:lstStyle/>
          <a:p>
            <a:r>
              <a:rPr lang="en-US" sz="4000" dirty="0" smtClean="0">
                <a:solidFill>
                  <a:srgbClr val="C10B24"/>
                </a:solidFill>
                <a:latin typeface="Arial Bold" charset="0"/>
              </a:rPr>
              <a:t>Slide Heading</a:t>
            </a:r>
            <a:endParaRPr lang="en-US" sz="4000" dirty="0">
              <a:solidFill>
                <a:srgbClr val="C10B24"/>
              </a:solidFill>
              <a:latin typeface="Arial Bold" charset="0"/>
            </a:endParaRPr>
          </a:p>
        </p:txBody>
      </p:sp>
      <p:sp>
        <p:nvSpPr>
          <p:cNvPr id="3" name="Text Placeholder 2"/>
          <p:cNvSpPr>
            <a:spLocks noGrp="1"/>
          </p:cNvSpPr>
          <p:nvPr>
            <p:ph type="body" idx="1"/>
          </p:nvPr>
        </p:nvSpPr>
        <p:spPr>
          <a:xfrm>
            <a:off x="457200" y="2310010"/>
            <a:ext cx="8229600" cy="381615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smtClean="0"/>
              <a:t>© 2013 Newcastle University</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67745-E17C-874C-B973-050C58E97FA1}" type="slidenum">
              <a:rPr lang="en-US" smtClean="0"/>
              <a:t>‹#›</a:t>
            </a:fld>
            <a:endParaRPr lang="en-US" dirty="0"/>
          </a:p>
        </p:txBody>
      </p:sp>
      <p:sp>
        <p:nvSpPr>
          <p:cNvPr id="8" name="Line 4"/>
          <p:cNvSpPr>
            <a:spLocks noChangeShapeType="1"/>
          </p:cNvSpPr>
          <p:nvPr userDrawn="1"/>
        </p:nvSpPr>
        <p:spPr bwMode="auto">
          <a:xfrm>
            <a:off x="762000" y="1143000"/>
            <a:ext cx="8382000" cy="0"/>
          </a:xfrm>
          <a:prstGeom prst="line">
            <a:avLst/>
          </a:prstGeom>
          <a:noFill/>
          <a:ln w="9525">
            <a:solidFill>
              <a:srgbClr val="6666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9" name="Picture 5" descr="NU - A4 Logo (RG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10400" y="304800"/>
            <a:ext cx="18319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reative Commons Licens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04175" y="6430425"/>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013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p:txStyles>
    <p:titleStyle>
      <a:lvl1pPr algn="l" defTabSz="457200" rtl="0" eaLnBrk="1" latinLnBrk="0" hangingPunct="1">
        <a:spcBef>
          <a:spcPct val="0"/>
        </a:spcBef>
        <a:buNone/>
        <a:defRPr sz="4400" kern="1200">
          <a:solidFill>
            <a:srgbClr val="C10B24"/>
          </a:solidFill>
          <a:latin typeface="+mj-lt"/>
          <a:ea typeface="+mj-ea"/>
          <a:cs typeface="+mj-cs"/>
        </a:defRPr>
      </a:lvl1pPr>
    </p:titleStyle>
    <p:bodyStyle>
      <a:lvl1pPr marL="342900" indent="-342900" algn="l" defTabSz="457200" rtl="0" eaLnBrk="1" latinLnBrk="0" hangingPunct="1">
        <a:spcBef>
          <a:spcPct val="20000"/>
        </a:spcBef>
        <a:buClr>
          <a:schemeClr val="tx2"/>
        </a:buClr>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cc.ac.uk/resources/how-guides/license-research-data" TargetMode="External"/><Relationship Id="rId2" Type="http://schemas.openxmlformats.org/officeDocument/2006/relationships/hyperlink" Target="http://databib.org/" TargetMode="External"/><Relationship Id="rId1" Type="http://schemas.openxmlformats.org/officeDocument/2006/relationships/slideLayout" Target="../slideLayouts/slideLayout2.xml"/><Relationship Id="rId4" Type="http://schemas.openxmlformats.org/officeDocument/2006/relationships/hyperlink" Target="http://www.dcc.ac.uk/resources/how-guides/cite-dataset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dcc.ac.uk/resources/data-management-pla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dcc.ac.uk/resources/policy-and-legal/overview-funders-data-policie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7OJtiA53-F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research.ncl.ac.uk/rdm/policyandgovernance/governanc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mponline.dcc.ac.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data-archive.ac.uk/media/247429/costingtool.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dcc.ac.uk/resources/data-management-plan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dcc.ac.uk/training/train-trainer/disciplinary-rdm-training/access-use-and-reuse/access-use-and-reus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re3data.org/search/" TargetMode="External"/><Relationship Id="rId3" Type="http://schemas.openxmlformats.org/officeDocument/2006/relationships/hyperlink" Target="http://www.bl.uk/datasets" TargetMode="External"/><Relationship Id="rId7" Type="http://schemas.openxmlformats.org/officeDocument/2006/relationships/hyperlink" Target="http://www.nerc.ac.uk/research/sites/dat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figshare.com/" TargetMode="External"/><Relationship Id="rId5" Type="http://schemas.openxmlformats.org/officeDocument/2006/relationships/hyperlink" Target="http://search.datacite.org/" TargetMode="External"/><Relationship Id="rId4" Type="http://schemas.openxmlformats.org/officeDocument/2006/relationships/hyperlink" Target="http://databib.org/" TargetMode="External"/><Relationship Id="rId9" Type="http://schemas.openxmlformats.org/officeDocument/2006/relationships/hyperlink" Target="http://data-archive.ac.uk/"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databib.org/" TargetMode="External"/><Relationship Id="rId2" Type="http://schemas.openxmlformats.org/officeDocument/2006/relationships/hyperlink" Target="http://www.bl.uk/dataset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arch.datacite.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creativecommons.org/licenses/" TargetMode="External"/><Relationship Id="rId5" Type="http://schemas.openxmlformats.org/officeDocument/2006/relationships/hyperlink" Target="http://databib.org/" TargetMode="External"/><Relationship Id="rId4" Type="http://schemas.openxmlformats.org/officeDocument/2006/relationships/hyperlink" Target="http://figshare.co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re3data.org/search/" TargetMode="External"/><Relationship Id="rId2" Type="http://schemas.openxmlformats.org/officeDocument/2006/relationships/hyperlink" Target="http://www.nerc.ac.uk/research/sites/data/" TargetMode="External"/><Relationship Id="rId1" Type="http://schemas.openxmlformats.org/officeDocument/2006/relationships/slideLayout" Target="../slideLayouts/slideLayout2.xml"/><Relationship Id="rId4" Type="http://schemas.openxmlformats.org/officeDocument/2006/relationships/hyperlink" Target="http://data-archive.ac.uk/"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data-archive.ac.uk/media/2894/managingsharing.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data-archive.ac.uk/create-manage" TargetMode="External"/><Relationship Id="rId2" Type="http://schemas.openxmlformats.org/officeDocument/2006/relationships/hyperlink" Target="http://www.dcc.ac.uk/" TargetMode="External"/><Relationship Id="rId1" Type="http://schemas.openxmlformats.org/officeDocument/2006/relationships/slideLayout" Target="../slideLayouts/slideLayout2.xml"/><Relationship Id="rId6" Type="http://schemas.openxmlformats.org/officeDocument/2006/relationships/hyperlink" Target="http://datalib.edina.ac.uk/mantra/" TargetMode="External"/><Relationship Id="rId5" Type="http://schemas.openxmlformats.org/officeDocument/2006/relationships/hyperlink" Target="http://www.sheffield.ac.uk/is/research/projects/rdmrose" TargetMode="External"/><Relationship Id="rId4" Type="http://schemas.openxmlformats.org/officeDocument/2006/relationships/hyperlink" Target="http://www.northumbria.ac.uk/sd/academic/ceis/re/isrc/themes/rmarea/datum/healt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ncl.ac.uk/itservice/securit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data-archive.ac.uk/create-manage/storage/store-dat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Good practice in Research Data Management</a:t>
            </a:r>
            <a:endParaRPr lang="en-GB" dirty="0"/>
          </a:p>
        </p:txBody>
      </p:sp>
      <p:sp>
        <p:nvSpPr>
          <p:cNvPr id="3" name="Subtitle 2"/>
          <p:cNvSpPr>
            <a:spLocks noGrp="1"/>
          </p:cNvSpPr>
          <p:nvPr>
            <p:ph type="subTitle" idx="1"/>
          </p:nvPr>
        </p:nvSpPr>
        <p:spPr/>
        <p:txBody>
          <a:bodyPr/>
          <a:lstStyle/>
          <a:p>
            <a:r>
              <a:rPr lang="en-GB" dirty="0" smtClean="0"/>
              <a:t>Module 4: </a:t>
            </a:r>
            <a:br>
              <a:rPr lang="en-GB" dirty="0" smtClean="0"/>
            </a:br>
            <a:r>
              <a:rPr lang="en-GB" dirty="0" smtClean="0"/>
              <a:t>Data management planning</a:t>
            </a:r>
            <a:endParaRPr lang="en-GB" dirty="0"/>
          </a:p>
        </p:txBody>
      </p:sp>
    </p:spTree>
    <p:extLst>
      <p:ext uri="{BB962C8B-B14F-4D97-AF65-F5344CB8AC3E}">
        <p14:creationId xmlns:p14="http://schemas.microsoft.com/office/powerpoint/2010/main" val="117963491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share data?</a:t>
            </a:r>
            <a:endParaRPr lang="en-GB" dirty="0"/>
          </a:p>
        </p:txBody>
      </p:sp>
      <p:sp>
        <p:nvSpPr>
          <p:cNvPr id="5" name="Content Placeholder 4"/>
          <p:cNvSpPr>
            <a:spLocks noGrp="1"/>
          </p:cNvSpPr>
          <p:nvPr>
            <p:ph idx="1"/>
          </p:nvPr>
        </p:nvSpPr>
        <p:spPr/>
        <p:txBody>
          <a:bodyPr/>
          <a:lstStyle/>
          <a:p>
            <a:r>
              <a:rPr lang="en-GB" dirty="0" smtClean="0"/>
              <a:t>Benefits to </a:t>
            </a:r>
          </a:p>
          <a:p>
            <a:pPr lvl="1"/>
            <a:r>
              <a:rPr lang="en-GB" dirty="0"/>
              <a:t>R</a:t>
            </a:r>
            <a:r>
              <a:rPr lang="en-GB" dirty="0" smtClean="0"/>
              <a:t>esearchers</a:t>
            </a:r>
          </a:p>
          <a:p>
            <a:pPr lvl="1"/>
            <a:r>
              <a:rPr lang="en-GB" dirty="0"/>
              <a:t>F</a:t>
            </a:r>
            <a:r>
              <a:rPr lang="en-GB" dirty="0" smtClean="0"/>
              <a:t>unders</a:t>
            </a:r>
            <a:endParaRPr lang="en-GB" dirty="0"/>
          </a:p>
          <a:p>
            <a:pPr lvl="1"/>
            <a:r>
              <a:rPr lang="en-GB" dirty="0" smtClean="0"/>
              <a:t>Public</a:t>
            </a:r>
          </a:p>
          <a:p>
            <a:pPr lvl="1"/>
            <a:r>
              <a:rPr lang="en-GB" dirty="0" smtClean="0"/>
              <a:t>Research community</a:t>
            </a:r>
          </a:p>
          <a:p>
            <a:pPr lvl="1"/>
            <a:r>
              <a:rPr lang="en-GB" dirty="0" smtClean="0"/>
              <a:t>Research participants</a:t>
            </a:r>
          </a:p>
          <a:p>
            <a:pPr marL="457200" lvl="1" indent="0">
              <a:buNone/>
            </a:pPr>
            <a:endParaRPr lang="en-GB" dirty="0" smtClean="0"/>
          </a:p>
          <a:p>
            <a:endParaRPr lang="en-GB"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51392737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share data</a:t>
            </a:r>
            <a:endParaRPr lang="en-GB" dirty="0"/>
          </a:p>
        </p:txBody>
      </p:sp>
      <p:sp>
        <p:nvSpPr>
          <p:cNvPr id="3" name="Content Placeholder 2"/>
          <p:cNvSpPr>
            <a:spLocks noGrp="1"/>
          </p:cNvSpPr>
          <p:nvPr>
            <p:ph idx="1"/>
          </p:nvPr>
        </p:nvSpPr>
        <p:spPr/>
        <p:txBody>
          <a:bodyPr>
            <a:normAutofit/>
          </a:bodyPr>
          <a:lstStyle/>
          <a:p>
            <a:pPr fontAlgn="base"/>
            <a:r>
              <a:rPr lang="en-GB" dirty="0"/>
              <a:t>Use appropriate repositories</a:t>
            </a:r>
          </a:p>
          <a:p>
            <a:pPr lvl="1" fontAlgn="base"/>
            <a:r>
              <a:rPr lang="en-GB" sz="2000" u="sng" dirty="0">
                <a:hlinkClick r:id="rId2"/>
              </a:rPr>
              <a:t>http://databib.org</a:t>
            </a:r>
            <a:endParaRPr lang="en-GB" sz="2000" dirty="0"/>
          </a:p>
          <a:p>
            <a:pPr fontAlgn="base"/>
            <a:r>
              <a:rPr lang="en-GB" dirty="0"/>
              <a:t>License the data so </a:t>
            </a:r>
            <a:r>
              <a:rPr lang="en-GB" dirty="0" smtClean="0"/>
              <a:t>it's </a:t>
            </a:r>
            <a:r>
              <a:rPr lang="en-GB" dirty="0"/>
              <a:t>clear how it can be reused</a:t>
            </a:r>
          </a:p>
          <a:p>
            <a:pPr lvl="1" fontAlgn="base"/>
            <a:r>
              <a:rPr lang="en-GB" sz="2200" u="sng" dirty="0">
                <a:hlinkClick r:id="rId3"/>
              </a:rPr>
              <a:t>http://</a:t>
            </a:r>
            <a:r>
              <a:rPr lang="en-GB" sz="2200" u="sng" dirty="0" smtClean="0">
                <a:hlinkClick r:id="rId3"/>
              </a:rPr>
              <a:t>www.dcc.ac.uk/resources/how-guides/license-research-data</a:t>
            </a:r>
            <a:endParaRPr lang="en-GB" sz="2200" u="sng" dirty="0" smtClean="0"/>
          </a:p>
          <a:p>
            <a:pPr fontAlgn="base"/>
            <a:r>
              <a:rPr lang="en-GB" dirty="0" smtClean="0"/>
              <a:t>Offer clarity re. how </a:t>
            </a:r>
            <a:r>
              <a:rPr lang="en-GB" dirty="0"/>
              <a:t>to cite the data</a:t>
            </a:r>
          </a:p>
          <a:p>
            <a:pPr lvl="1" fontAlgn="base"/>
            <a:r>
              <a:rPr lang="en-GB" sz="2000" u="sng" dirty="0">
                <a:hlinkClick r:id="rId4"/>
              </a:rPr>
              <a:t>http://</a:t>
            </a:r>
            <a:r>
              <a:rPr lang="en-GB" sz="2000" u="sng" dirty="0" smtClean="0">
                <a:hlinkClick r:id="rId4"/>
              </a:rPr>
              <a:t>www.dcc.ac.uk/resources/how-guides/cite-datasets</a:t>
            </a:r>
            <a:endParaRPr lang="en-GB" sz="2000"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19681747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documentation</a:t>
            </a:r>
            <a:endParaRPr lang="en-GB" dirty="0"/>
          </a:p>
        </p:txBody>
      </p:sp>
      <p:sp>
        <p:nvSpPr>
          <p:cNvPr id="3" name="Content Placeholder 2"/>
          <p:cNvSpPr>
            <a:spLocks noGrp="1"/>
          </p:cNvSpPr>
          <p:nvPr>
            <p:ph idx="1"/>
          </p:nvPr>
        </p:nvSpPr>
        <p:spPr/>
        <p:txBody>
          <a:bodyPr>
            <a:normAutofit/>
          </a:bodyPr>
          <a:lstStyle/>
          <a:p>
            <a:r>
              <a:rPr lang="en-GB" dirty="0" smtClean="0"/>
              <a:t>Sufficient contextual information is required to make sense of the data, explaining:</a:t>
            </a:r>
            <a:endParaRPr lang="en-GB" dirty="0"/>
          </a:p>
          <a:p>
            <a:pPr lvl="1" fontAlgn="base"/>
            <a:r>
              <a:rPr lang="en-GB" dirty="0"/>
              <a:t>how data were created or </a:t>
            </a:r>
            <a:r>
              <a:rPr lang="en-GB" dirty="0" smtClean="0"/>
              <a:t>digitised</a:t>
            </a:r>
            <a:endParaRPr lang="en-GB" dirty="0"/>
          </a:p>
          <a:p>
            <a:pPr lvl="1" fontAlgn="base"/>
            <a:r>
              <a:rPr lang="en-GB" dirty="0"/>
              <a:t>what data </a:t>
            </a:r>
            <a:r>
              <a:rPr lang="en-GB" dirty="0" smtClean="0"/>
              <a:t>mean</a:t>
            </a:r>
            <a:endParaRPr lang="en-GB" dirty="0"/>
          </a:p>
          <a:p>
            <a:pPr lvl="1" fontAlgn="base"/>
            <a:r>
              <a:rPr lang="en-GB" dirty="0"/>
              <a:t>what their content and structure </a:t>
            </a:r>
            <a:r>
              <a:rPr lang="en-GB" dirty="0" smtClean="0"/>
              <a:t>are</a:t>
            </a:r>
            <a:endParaRPr lang="en-GB" dirty="0"/>
          </a:p>
          <a:p>
            <a:pPr lvl="1" fontAlgn="base"/>
            <a:r>
              <a:rPr lang="en-GB" dirty="0"/>
              <a:t>any data manipulations that may have taken </a:t>
            </a:r>
            <a:r>
              <a:rPr lang="en-GB" dirty="0" smtClean="0"/>
              <a:t>place</a:t>
            </a:r>
            <a:endParaRPr lang="en-GB" dirty="0"/>
          </a:p>
          <a:p>
            <a:pPr lvl="1"/>
            <a:endParaRPr lang="en-GB" dirty="0" smtClean="0"/>
          </a:p>
          <a:p>
            <a:endParaRPr lang="en-GB"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412367119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Data management planning</a:t>
            </a:r>
            <a:endParaRPr lang="en-GB" dirty="0"/>
          </a:p>
        </p:txBody>
      </p:sp>
      <p:sp>
        <p:nvSpPr>
          <p:cNvPr id="6" name="Text Placeholder 5"/>
          <p:cNvSpPr>
            <a:spLocks noGrp="1"/>
          </p:cNvSpPr>
          <p:nvPr>
            <p:ph type="body" idx="1"/>
          </p:nvPr>
        </p:nvSpPr>
        <p:spPr/>
        <p:txBody>
          <a:bodyPr/>
          <a:lstStyle/>
          <a:p>
            <a:endParaRPr lang="en-GB"/>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89639083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Management Plans (DMPs)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DMPs </a:t>
            </a:r>
            <a:r>
              <a:rPr lang="en-GB" i="1" dirty="0" smtClean="0"/>
              <a:t>"typically </a:t>
            </a:r>
            <a:r>
              <a:rPr lang="en-GB" i="1" dirty="0"/>
              <a:t>state what data will be created and how, and outline the plans for sharing and preservation, noting what is appropriate given the nature of the data and any restrictions that may need to be </a:t>
            </a:r>
            <a:r>
              <a:rPr lang="en-GB" i="1" dirty="0" smtClean="0"/>
              <a:t>applied</a:t>
            </a:r>
            <a:r>
              <a:rPr lang="en-GB" i="1" dirty="0"/>
              <a:t>"</a:t>
            </a:r>
            <a:endParaRPr lang="en-GB" i="1" dirty="0" smtClean="0"/>
          </a:p>
          <a:p>
            <a:pPr marL="457200" lvl="1" indent="0">
              <a:buNone/>
            </a:pPr>
            <a:r>
              <a:rPr lang="en-GB" sz="2000" dirty="0">
                <a:hlinkClick r:id="rId3"/>
              </a:rPr>
              <a:t>http://</a:t>
            </a:r>
            <a:r>
              <a:rPr lang="en-GB" sz="2000" dirty="0" smtClean="0">
                <a:hlinkClick r:id="rId3"/>
              </a:rPr>
              <a:t>www.dcc.ac.uk/resources/data-management-plans</a:t>
            </a:r>
            <a:r>
              <a:rPr lang="en-GB" sz="2000" dirty="0" smtClean="0"/>
              <a:t> </a:t>
            </a:r>
            <a:endParaRPr lang="en-GB" sz="2000" dirty="0">
              <a:effectLst/>
            </a:endParaRPr>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46511275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Funder requirements</a:t>
            </a:r>
            <a:endParaRPr lang="en-GB" dirty="0"/>
          </a:p>
        </p:txBody>
      </p:sp>
      <p:sp>
        <p:nvSpPr>
          <p:cNvPr id="4" name="Date Placeholder 3"/>
          <p:cNvSpPr>
            <a:spLocks noGrp="1"/>
          </p:cNvSpPr>
          <p:nvPr>
            <p:ph type="dt" sz="half" idx="10"/>
          </p:nvPr>
        </p:nvSpPr>
        <p:spPr/>
        <p:txBody>
          <a:bodyPr/>
          <a:lstStyle/>
          <a:p>
            <a:endParaRPr lang="en-US" dirty="0"/>
          </a:p>
        </p:txBody>
      </p:sp>
      <p:pic>
        <p:nvPicPr>
          <p:cNvPr id="5" name="Content Placeholder 3" descr="Policy-table.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24587" y="2309813"/>
            <a:ext cx="7694826" cy="3816350"/>
          </a:xfrm>
          <a:prstGeom prst="rect">
            <a:avLst/>
          </a:prstGeom>
        </p:spPr>
      </p:pic>
      <p:sp>
        <p:nvSpPr>
          <p:cNvPr id="6" name="TextBox 5"/>
          <p:cNvSpPr txBox="1"/>
          <p:nvPr/>
        </p:nvSpPr>
        <p:spPr>
          <a:xfrm>
            <a:off x="777214" y="6073551"/>
            <a:ext cx="6099042" cy="307777"/>
          </a:xfrm>
          <a:prstGeom prst="rect">
            <a:avLst/>
          </a:prstGeom>
          <a:noFill/>
        </p:spPr>
        <p:txBody>
          <a:bodyPr wrap="none" rtlCol="0">
            <a:spAutoFit/>
          </a:bodyPr>
          <a:lstStyle/>
          <a:p>
            <a:r>
              <a:rPr lang="en-GB" sz="1400" dirty="0">
                <a:hlinkClick r:id="rId3"/>
              </a:rPr>
              <a:t>http://</a:t>
            </a:r>
            <a:r>
              <a:rPr lang="en-GB" sz="1400" dirty="0" smtClean="0">
                <a:hlinkClick r:id="rId3"/>
              </a:rPr>
              <a:t>www.dcc.ac.uk/resources/policy-and-legal/overview-funders-data-policies</a:t>
            </a:r>
            <a:endParaRPr lang="en-GB" sz="1400" dirty="0"/>
          </a:p>
        </p:txBody>
      </p:sp>
    </p:spTree>
    <p:extLst>
      <p:ext uri="{BB962C8B-B14F-4D97-AF65-F5344CB8AC3E}">
        <p14:creationId xmlns:p14="http://schemas.microsoft.com/office/powerpoint/2010/main" val="137591523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GB" dirty="0" smtClean="0"/>
              <a:t>Five common themes across funders</a:t>
            </a:r>
          </a:p>
        </p:txBody>
      </p:sp>
      <p:sp>
        <p:nvSpPr>
          <p:cNvPr id="17411" name="Content Placeholder 2"/>
          <p:cNvSpPr>
            <a:spLocks noGrp="1"/>
          </p:cNvSpPr>
          <p:nvPr>
            <p:ph idx="1"/>
          </p:nvPr>
        </p:nvSpPr>
        <p:spPr/>
        <p:txBody>
          <a:bodyPr>
            <a:normAutofit/>
          </a:bodyPr>
          <a:lstStyle/>
          <a:p>
            <a:pPr marL="514350" indent="-514350">
              <a:buFont typeface="+mj-lt"/>
              <a:buAutoNum type="arabicPeriod"/>
            </a:pPr>
            <a:r>
              <a:rPr lang="en-GB" dirty="0" smtClean="0"/>
              <a:t>Description of data to be collected/created</a:t>
            </a:r>
          </a:p>
          <a:p>
            <a:pPr marL="514350" indent="-514350">
              <a:buFont typeface="+mj-lt"/>
              <a:buAutoNum type="arabicPeriod"/>
            </a:pPr>
            <a:r>
              <a:rPr lang="en-GB" dirty="0" smtClean="0"/>
              <a:t>Standards/methodologies for data collection &amp; management </a:t>
            </a:r>
          </a:p>
          <a:p>
            <a:pPr marL="514350" indent="-514350">
              <a:buFont typeface="+mj-lt"/>
              <a:buAutoNum type="arabicPeriod"/>
            </a:pPr>
            <a:r>
              <a:rPr lang="en-GB" dirty="0" smtClean="0"/>
              <a:t>Ethics and Intellectual Property</a:t>
            </a:r>
          </a:p>
          <a:p>
            <a:pPr marL="514350" indent="-514350">
              <a:buFont typeface="+mj-lt"/>
              <a:buAutoNum type="arabicPeriod"/>
            </a:pPr>
            <a:r>
              <a:rPr lang="en-GB" dirty="0" smtClean="0"/>
              <a:t>Plans for data sharing and access </a:t>
            </a:r>
          </a:p>
          <a:p>
            <a:pPr marL="514350" indent="-514350">
              <a:buFont typeface="+mj-lt"/>
              <a:buAutoNum type="arabicPeriod"/>
            </a:pPr>
            <a:r>
              <a:rPr lang="en-GB" dirty="0" smtClean="0"/>
              <a:t>Strategy for long-term preservation</a:t>
            </a:r>
          </a:p>
        </p:txBody>
      </p:sp>
    </p:spTree>
    <p:extLst>
      <p:ext uri="{BB962C8B-B14F-4D97-AF65-F5344CB8AC3E}">
        <p14:creationId xmlns:p14="http://schemas.microsoft.com/office/powerpoint/2010/main" val="5042767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funders looking for?</a:t>
            </a:r>
            <a:endParaRPr lang="en-GB" dirty="0"/>
          </a:p>
        </p:txBody>
      </p:sp>
      <p:sp>
        <p:nvSpPr>
          <p:cNvPr id="3" name="Content Placeholder 2"/>
          <p:cNvSpPr>
            <a:spLocks noGrp="1"/>
          </p:cNvSpPr>
          <p:nvPr>
            <p:ph idx="1"/>
          </p:nvPr>
        </p:nvSpPr>
        <p:spPr/>
        <p:txBody>
          <a:bodyPr/>
          <a:lstStyle/>
          <a:p>
            <a:r>
              <a:rPr lang="en-GB" dirty="0" smtClean="0"/>
              <a:t>Reassurance!</a:t>
            </a:r>
          </a:p>
          <a:p>
            <a:pPr lvl="1"/>
            <a:r>
              <a:rPr lang="en-GB" dirty="0" smtClean="0"/>
              <a:t>"resources to support great data management for great science"</a:t>
            </a:r>
          </a:p>
          <a:p>
            <a:pPr lvl="1"/>
            <a:r>
              <a:rPr lang="en-GB" dirty="0"/>
              <a:t>O</a:t>
            </a:r>
            <a:r>
              <a:rPr lang="en-GB" dirty="0" smtClean="0"/>
              <a:t>ne </a:t>
            </a:r>
            <a:r>
              <a:rPr lang="en-GB" dirty="0"/>
              <a:t>expert voice will persuade the committee</a:t>
            </a:r>
          </a:p>
          <a:p>
            <a:r>
              <a:rPr lang="en-GB" dirty="0" smtClean="0"/>
              <a:t>Concision and specific information</a:t>
            </a:r>
          </a:p>
          <a:p>
            <a:pPr marL="0" indent="0">
              <a:buNone/>
            </a:pPr>
            <a:r>
              <a:rPr lang="en-GB" sz="2000" dirty="0">
                <a:hlinkClick r:id="rId3"/>
              </a:rPr>
              <a:t>http://</a:t>
            </a:r>
            <a:r>
              <a:rPr lang="en-GB" sz="2000" dirty="0" smtClean="0">
                <a:hlinkClick r:id="rId3"/>
              </a:rPr>
              <a:t>www.youtube.com/watch?v=7OJtiA53-Fk</a:t>
            </a:r>
            <a:endParaRPr lang="en-GB" sz="2000" dirty="0" smtClean="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0039005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dirty="0" smtClean="0"/>
              <a:t>Why develop a DMP?</a:t>
            </a:r>
          </a:p>
        </p:txBody>
      </p:sp>
      <p:sp>
        <p:nvSpPr>
          <p:cNvPr id="15363" name="Content Placeholder 2"/>
          <p:cNvSpPr>
            <a:spLocks noGrp="1"/>
          </p:cNvSpPr>
          <p:nvPr>
            <p:ph idx="1"/>
          </p:nvPr>
        </p:nvSpPr>
        <p:spPr/>
        <p:txBody>
          <a:bodyPr>
            <a:normAutofit fontScale="85000" lnSpcReduction="10000"/>
          </a:bodyPr>
          <a:lstStyle/>
          <a:p>
            <a:r>
              <a:rPr lang="en-GB" dirty="0" smtClean="0"/>
              <a:t>DMPs help </a:t>
            </a:r>
            <a:r>
              <a:rPr lang="en-GB" b="1" dirty="0"/>
              <a:t>you</a:t>
            </a:r>
            <a:r>
              <a:rPr lang="en-GB" dirty="0"/>
              <a:t> to properly manage </a:t>
            </a:r>
            <a:r>
              <a:rPr lang="en-GB" b="1" dirty="0"/>
              <a:t>your</a:t>
            </a:r>
            <a:r>
              <a:rPr lang="en-GB" dirty="0"/>
              <a:t> data for </a:t>
            </a:r>
            <a:r>
              <a:rPr lang="en-GB" b="1" dirty="0"/>
              <a:t>your</a:t>
            </a:r>
            <a:r>
              <a:rPr lang="en-GB" dirty="0"/>
              <a:t> use, meet funder needs &amp; enable sharing </a:t>
            </a:r>
            <a:endParaRPr lang="en-US" dirty="0"/>
          </a:p>
          <a:p>
            <a:pPr lvl="1"/>
            <a:r>
              <a:rPr lang="en-GB" dirty="0" smtClean="0"/>
              <a:t>i.e. they're useful whenever researchers are creating data</a:t>
            </a:r>
          </a:p>
          <a:p>
            <a:r>
              <a:rPr lang="en-GB" dirty="0" smtClean="0"/>
              <a:t>They help researchers to:</a:t>
            </a:r>
          </a:p>
          <a:p>
            <a:pPr lvl="1"/>
            <a:r>
              <a:rPr lang="en-GB" dirty="0" smtClean="0"/>
              <a:t>Make informed decisions</a:t>
            </a:r>
          </a:p>
          <a:p>
            <a:pPr lvl="1"/>
            <a:r>
              <a:rPr lang="en-GB" dirty="0" smtClean="0"/>
              <a:t>Avoid duplication, data loss and security breaches </a:t>
            </a:r>
          </a:p>
          <a:p>
            <a:pPr lvl="1"/>
            <a:r>
              <a:rPr lang="en-GB" dirty="0" smtClean="0"/>
              <a:t>Develop procedures early on for consistency</a:t>
            </a:r>
          </a:p>
          <a:p>
            <a:pPr lvl="1"/>
            <a:r>
              <a:rPr lang="en-GB" dirty="0" smtClean="0"/>
              <a:t>Ensure data are accurate, complete, reliable and secure</a:t>
            </a:r>
          </a:p>
          <a:p>
            <a:pPr lvl="1"/>
            <a:r>
              <a:rPr lang="en-GB" dirty="0" smtClean="0"/>
              <a:t>Plan to share data and increase impact</a:t>
            </a:r>
          </a:p>
          <a:p>
            <a:endParaRPr lang="en-GB" dirty="0" smtClean="0"/>
          </a:p>
        </p:txBody>
      </p:sp>
    </p:spTree>
    <p:extLst>
      <p:ext uri="{BB962C8B-B14F-4D97-AF65-F5344CB8AC3E}">
        <p14:creationId xmlns:p14="http://schemas.microsoft.com/office/powerpoint/2010/main" val="134772844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should write the DMP?</a:t>
            </a:r>
            <a:endParaRPr lang="en-GB" dirty="0"/>
          </a:p>
        </p:txBody>
      </p:sp>
      <p:sp>
        <p:nvSpPr>
          <p:cNvPr id="3" name="Content Placeholder 2"/>
          <p:cNvSpPr>
            <a:spLocks noGrp="1"/>
          </p:cNvSpPr>
          <p:nvPr>
            <p:ph idx="1"/>
          </p:nvPr>
        </p:nvSpPr>
        <p:spPr/>
        <p:txBody>
          <a:bodyPr>
            <a:normAutofit fontScale="85000" lnSpcReduction="10000"/>
          </a:bodyPr>
          <a:lstStyle/>
          <a:p>
            <a:pPr fontAlgn="base"/>
            <a:r>
              <a:rPr lang="en-GB" dirty="0" smtClean="0"/>
              <a:t>Data </a:t>
            </a:r>
            <a:r>
              <a:rPr lang="en-GB" dirty="0"/>
              <a:t>management planning is a collaborative endeavour:</a:t>
            </a:r>
          </a:p>
          <a:p>
            <a:pPr lvl="1" fontAlgn="base"/>
            <a:r>
              <a:rPr lang="en-GB" dirty="0"/>
              <a:t>it </a:t>
            </a:r>
            <a:r>
              <a:rPr lang="en-GB" dirty="0" smtClean="0"/>
              <a:t>should involve </a:t>
            </a:r>
            <a:r>
              <a:rPr lang="en-GB" dirty="0"/>
              <a:t>all members of the research </a:t>
            </a:r>
            <a:r>
              <a:rPr lang="en-GB" dirty="0" smtClean="0"/>
              <a:t>team</a:t>
            </a:r>
            <a:endParaRPr lang="en-GB" dirty="0"/>
          </a:p>
          <a:p>
            <a:pPr lvl="1" fontAlgn="base"/>
            <a:r>
              <a:rPr lang="en-GB" dirty="0"/>
              <a:t>it may also require professional support </a:t>
            </a:r>
            <a:endParaRPr lang="en-GB" dirty="0" smtClean="0"/>
          </a:p>
          <a:p>
            <a:pPr lvl="2" fontAlgn="base"/>
            <a:r>
              <a:rPr lang="en-GB" dirty="0" smtClean="0"/>
              <a:t>from a </a:t>
            </a:r>
            <a:r>
              <a:rPr lang="en-GB" dirty="0"/>
              <a:t>data </a:t>
            </a:r>
            <a:r>
              <a:rPr lang="en-GB" dirty="0" smtClean="0"/>
              <a:t>librarian</a:t>
            </a:r>
          </a:p>
          <a:p>
            <a:pPr lvl="2" fontAlgn="base"/>
            <a:r>
              <a:rPr lang="en-GB" dirty="0"/>
              <a:t>f</a:t>
            </a:r>
            <a:r>
              <a:rPr lang="en-GB" dirty="0" smtClean="0"/>
              <a:t>rom repository </a:t>
            </a:r>
            <a:r>
              <a:rPr lang="en-GB" dirty="0"/>
              <a:t>staff responsible for the long term preservation and management of </a:t>
            </a:r>
            <a:r>
              <a:rPr lang="en-GB" dirty="0" smtClean="0"/>
              <a:t>data</a:t>
            </a:r>
            <a:endParaRPr lang="en-GB" dirty="0"/>
          </a:p>
          <a:p>
            <a:pPr lvl="1" fontAlgn="base"/>
            <a:r>
              <a:rPr lang="en-GB" dirty="0" smtClean="0"/>
              <a:t>Further support and input from Research </a:t>
            </a:r>
            <a:r>
              <a:rPr lang="en-GB" dirty="0"/>
              <a:t>Funding Development </a:t>
            </a:r>
            <a:r>
              <a:rPr lang="en-GB" dirty="0" smtClean="0"/>
              <a:t>Managers</a:t>
            </a:r>
            <a:r>
              <a:rPr lang="en-GB" dirty="0"/>
              <a:t> </a:t>
            </a:r>
            <a:r>
              <a:rPr lang="en-GB" dirty="0" smtClean="0"/>
              <a:t>(RES)</a:t>
            </a:r>
          </a:p>
          <a:p>
            <a:pPr lvl="1" fontAlgn="base"/>
            <a:r>
              <a:rPr lang="en-GB" sz="2400" dirty="0">
                <a:hlinkClick r:id="rId2"/>
              </a:rPr>
              <a:t>http://research.ncl.ac.uk/rdm/policyandgovernance/governance</a:t>
            </a:r>
            <a:r>
              <a:rPr lang="en-GB" sz="2400" dirty="0" smtClean="0">
                <a:hlinkClick r:id="rId2"/>
              </a:rPr>
              <a:t>/</a:t>
            </a:r>
            <a:r>
              <a:rPr lang="en-GB" sz="2400" dirty="0" smtClean="0"/>
              <a:t> </a:t>
            </a:r>
            <a:endParaRPr lang="en-GB" sz="2400"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4062458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Topics</a:t>
            </a:r>
            <a:endParaRPr lang="en-GB" dirty="0"/>
          </a:p>
        </p:txBody>
      </p:sp>
      <p:sp>
        <p:nvSpPr>
          <p:cNvPr id="3" name="Content Placeholder 2"/>
          <p:cNvSpPr>
            <a:spLocks noGrp="1"/>
          </p:cNvSpPr>
          <p:nvPr>
            <p:ph idx="1"/>
          </p:nvPr>
        </p:nvSpPr>
        <p:spPr/>
        <p:txBody>
          <a:bodyPr/>
          <a:lstStyle/>
          <a:p>
            <a:r>
              <a:rPr lang="en-GB" dirty="0" smtClean="0"/>
              <a:t>Data management good practice</a:t>
            </a:r>
          </a:p>
          <a:p>
            <a:r>
              <a:rPr lang="en-GB" dirty="0" smtClean="0"/>
              <a:t>Data management planning</a:t>
            </a:r>
          </a:p>
          <a:p>
            <a:r>
              <a:rPr lang="en-GB" dirty="0" smtClean="0"/>
              <a:t>Data sharing and reuse</a:t>
            </a:r>
          </a:p>
          <a:p>
            <a:pPr lvl="1"/>
            <a:endParaRPr lang="en-GB" dirty="0"/>
          </a:p>
        </p:txBody>
      </p:sp>
    </p:spTree>
    <p:extLst>
      <p:ext uri="{BB962C8B-B14F-4D97-AF65-F5344CB8AC3E}">
        <p14:creationId xmlns:p14="http://schemas.microsoft.com/office/powerpoint/2010/main" val="235923929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Introducing DMP Online</a:t>
            </a:r>
            <a:endParaRPr lang="en-GB" dirty="0"/>
          </a:p>
        </p:txBody>
      </p:sp>
      <p:sp>
        <p:nvSpPr>
          <p:cNvPr id="3" name="Content Placeholder 2"/>
          <p:cNvSpPr>
            <a:spLocks noGrp="1"/>
          </p:cNvSpPr>
          <p:nvPr>
            <p:ph idx="1"/>
          </p:nvPr>
        </p:nvSpPr>
        <p:spPr/>
        <p:txBody>
          <a:bodyPr>
            <a:normAutofit/>
          </a:bodyPr>
          <a:lstStyle/>
          <a:p>
            <a:r>
              <a:rPr lang="en-GB" dirty="0"/>
              <a:t>Web-based </a:t>
            </a:r>
            <a:r>
              <a:rPr lang="en-GB" dirty="0" smtClean="0"/>
              <a:t>tool</a:t>
            </a:r>
          </a:p>
          <a:p>
            <a:r>
              <a:rPr lang="en-GB" dirty="0" smtClean="0"/>
              <a:t>Launched April 2010 by the DCC</a:t>
            </a:r>
          </a:p>
          <a:p>
            <a:pPr lvl="1"/>
            <a:r>
              <a:rPr lang="en-GB" dirty="0" smtClean="0"/>
              <a:t>designed </a:t>
            </a:r>
            <a:r>
              <a:rPr lang="en-GB" dirty="0"/>
              <a:t>to help researchers and other data stakeholders develop </a:t>
            </a:r>
            <a:r>
              <a:rPr lang="en-GB" dirty="0" smtClean="0"/>
              <a:t>DMPs according </a:t>
            </a:r>
            <a:r>
              <a:rPr lang="en-GB" dirty="0"/>
              <a:t>to the requirements of major research funders </a:t>
            </a:r>
            <a:endParaRPr lang="en-GB" dirty="0" smtClean="0"/>
          </a:p>
          <a:p>
            <a:pPr lvl="1"/>
            <a:r>
              <a:rPr lang="en-GB" u="sng" dirty="0" smtClean="0">
                <a:hlinkClick r:id="rId3"/>
              </a:rPr>
              <a:t>http://</a:t>
            </a:r>
            <a:r>
              <a:rPr lang="en-GB" u="sng" dirty="0">
                <a:hlinkClick r:id="rId3"/>
              </a:rPr>
              <a:t>dmponline.dcc.ac.uk</a:t>
            </a:r>
            <a:r>
              <a:rPr lang="en-GB" u="sng" dirty="0" smtClean="0">
                <a:hlinkClick r:id="rId3"/>
              </a:rPr>
              <a:t>/</a:t>
            </a:r>
            <a:endParaRPr lang="en-GB" u="sng" dirty="0" smtClean="0"/>
          </a:p>
        </p:txBody>
      </p:sp>
      <p:sp>
        <p:nvSpPr>
          <p:cNvPr id="4" name="Date Placeholder 3"/>
          <p:cNvSpPr>
            <a:spLocks noGrp="1"/>
          </p:cNvSpPr>
          <p:nvPr>
            <p:ph type="dt" sz="half" idx="10"/>
          </p:nvPr>
        </p:nvSpPr>
        <p:spPr/>
        <p:txBody>
          <a:bodyPr/>
          <a:lstStyle/>
          <a:p>
            <a:endParaRPr lang="en-US" dirty="0"/>
          </a:p>
        </p:txBody>
      </p:sp>
      <p:pic>
        <p:nvPicPr>
          <p:cNvPr id="5" name="Picture 2" descr="DMP Online - The DCC Data Management Planning T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5454736"/>
            <a:ext cx="2879922" cy="85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27388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80" y="1226633"/>
            <a:ext cx="8640000" cy="508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37898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1273663"/>
            <a:ext cx="8640000" cy="508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58244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22" y="1312226"/>
            <a:ext cx="8640000" cy="502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161537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50" y="1268761"/>
            <a:ext cx="8640000" cy="5087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8491634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40769"/>
            <a:ext cx="6764742"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20267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1229534"/>
            <a:ext cx="8640000" cy="5126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96405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1196753"/>
            <a:ext cx="8640000" cy="515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16703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1340768"/>
            <a:ext cx="8640000" cy="368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10378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40767"/>
            <a:ext cx="6192688" cy="4917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6625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management good practice</a:t>
            </a:r>
            <a:endParaRPr lang="en-GB" dirty="0"/>
          </a:p>
        </p:txBody>
      </p:sp>
      <p:sp>
        <p:nvSpPr>
          <p:cNvPr id="3" name="Text Placeholder 2"/>
          <p:cNvSpPr>
            <a:spLocks noGrp="1"/>
          </p:cNvSpPr>
          <p:nvPr>
            <p:ph type="body" idx="1"/>
          </p:nvPr>
        </p:nvSpPr>
        <p:spPr/>
        <p:txBody>
          <a:bodyPr/>
          <a:lstStyle/>
          <a:p>
            <a:endParaRPr lang="en-GB"/>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6521547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00" y="1252498"/>
            <a:ext cx="8640000" cy="5116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07611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DCC checklist</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Basis for DMP Online templates</a:t>
            </a:r>
          </a:p>
          <a:p>
            <a:r>
              <a:rPr lang="en-GB" dirty="0" smtClean="0"/>
              <a:t>Currently 118 questions(!) organised in 10 sections</a:t>
            </a:r>
          </a:p>
          <a:p>
            <a:pPr marL="971550" lvl="1" indent="-514350">
              <a:buFont typeface="+mj-lt"/>
              <a:buAutoNum type="arabicPeriod"/>
            </a:pPr>
            <a:r>
              <a:rPr lang="en-GB" dirty="0" smtClean="0"/>
              <a:t>Introduction and context</a:t>
            </a:r>
          </a:p>
          <a:p>
            <a:pPr marL="971550" lvl="1" indent="-514350">
              <a:buFont typeface="+mj-lt"/>
              <a:buAutoNum type="arabicPeriod"/>
            </a:pPr>
            <a:r>
              <a:rPr lang="en-GB" dirty="0" smtClean="0"/>
              <a:t>Data types, formats, standards and capture methods</a:t>
            </a:r>
          </a:p>
          <a:p>
            <a:pPr marL="971550" lvl="1" indent="-514350">
              <a:buFont typeface="+mj-lt"/>
              <a:buAutoNum type="arabicPeriod"/>
            </a:pPr>
            <a:r>
              <a:rPr lang="en-GB" dirty="0" smtClean="0"/>
              <a:t>Ethics and intellectual property</a:t>
            </a:r>
          </a:p>
          <a:p>
            <a:pPr marL="971550" lvl="1" indent="-514350">
              <a:buFont typeface="+mj-lt"/>
              <a:buAutoNum type="arabicPeriod"/>
            </a:pPr>
            <a:r>
              <a:rPr lang="en-GB" dirty="0" smtClean="0"/>
              <a:t>Access, data sharing and reuse</a:t>
            </a:r>
          </a:p>
          <a:p>
            <a:pPr marL="971550" lvl="1" indent="-514350">
              <a:buFont typeface="+mj-lt"/>
              <a:buAutoNum type="arabicPeriod"/>
            </a:pPr>
            <a:r>
              <a:rPr lang="en-GB" dirty="0" smtClean="0"/>
              <a:t>Short-term storage and data management</a:t>
            </a:r>
          </a:p>
          <a:p>
            <a:pPr marL="971550" lvl="1" indent="-514350">
              <a:buFont typeface="+mj-lt"/>
              <a:buAutoNum type="arabicPeriod"/>
            </a:pPr>
            <a:r>
              <a:rPr lang="en-GB" dirty="0" smtClean="0"/>
              <a:t>Deposit and long-term preservation</a:t>
            </a:r>
          </a:p>
          <a:p>
            <a:pPr marL="971550" lvl="1" indent="-514350">
              <a:buFont typeface="+mj-lt"/>
              <a:buAutoNum type="arabicPeriod"/>
            </a:pPr>
            <a:r>
              <a:rPr lang="en-GB" dirty="0" smtClean="0"/>
              <a:t>Resourcing</a:t>
            </a:r>
          </a:p>
          <a:p>
            <a:pPr marL="971550" lvl="1" indent="-514350">
              <a:buFont typeface="+mj-lt"/>
              <a:buAutoNum type="arabicPeriod"/>
            </a:pPr>
            <a:r>
              <a:rPr lang="en-GB" dirty="0" smtClean="0"/>
              <a:t>Adherence and review</a:t>
            </a:r>
          </a:p>
          <a:p>
            <a:pPr marL="971550" lvl="1" indent="-514350">
              <a:buFont typeface="+mj-lt"/>
              <a:buAutoNum type="arabicPeriod"/>
            </a:pPr>
            <a:r>
              <a:rPr lang="en-GB" dirty="0" smtClean="0"/>
              <a:t>Statement of agreement</a:t>
            </a:r>
          </a:p>
          <a:p>
            <a:pPr marL="971550" lvl="1" indent="-514350">
              <a:buFont typeface="+mj-lt"/>
              <a:buAutoNum type="arabicPeriod"/>
            </a:pPr>
            <a:r>
              <a:rPr lang="en-GB" dirty="0" smtClean="0"/>
              <a:t>Annexes</a:t>
            </a:r>
          </a:p>
          <a:p>
            <a:endParaRPr lang="en-GB" dirty="0" smtClean="0"/>
          </a:p>
          <a:p>
            <a:endParaRPr lang="en-GB"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64410919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DMP Online templates</a:t>
            </a:r>
            <a:endParaRPr lang="en-GB" dirty="0"/>
          </a:p>
        </p:txBody>
      </p:sp>
      <p:sp>
        <p:nvSpPr>
          <p:cNvPr id="3" name="Content Placeholder 2"/>
          <p:cNvSpPr>
            <a:spLocks noGrp="1"/>
          </p:cNvSpPr>
          <p:nvPr>
            <p:ph idx="1"/>
          </p:nvPr>
        </p:nvSpPr>
        <p:spPr/>
        <p:txBody>
          <a:bodyPr/>
          <a:lstStyle/>
          <a:p>
            <a:r>
              <a:rPr lang="en-GB" dirty="0" smtClean="0"/>
              <a:t>Funder-mandated DMP templates</a:t>
            </a:r>
          </a:p>
          <a:p>
            <a:pPr lvl="1"/>
            <a:r>
              <a:rPr lang="en-GB" dirty="0"/>
              <a:t>RCUK, Cancer Research </a:t>
            </a:r>
            <a:r>
              <a:rPr lang="en-GB" dirty="0" smtClean="0"/>
              <a:t>UK, Welcome Trust, NSF…</a:t>
            </a:r>
          </a:p>
          <a:p>
            <a:r>
              <a:rPr lang="en-GB" dirty="0" smtClean="0"/>
              <a:t>Newcastle-specific template</a:t>
            </a:r>
          </a:p>
          <a:p>
            <a:pPr lvl="1"/>
            <a:r>
              <a:rPr lang="en-GB" dirty="0" smtClean="0"/>
              <a:t>For projects not requiring funder-mandated DMP</a:t>
            </a:r>
          </a:p>
          <a:p>
            <a:pPr lvl="1"/>
            <a:r>
              <a:rPr lang="en-GB" dirty="0" smtClean="0"/>
              <a:t>Complies with draft DMP policy principles and code of good </a:t>
            </a:r>
            <a:r>
              <a:rPr lang="en-GB" dirty="0" smtClean="0"/>
              <a:t>practice</a:t>
            </a:r>
          </a:p>
          <a:p>
            <a:pPr lvl="1"/>
            <a:endParaRPr lang="en-GB" dirty="0" smtClean="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46511275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Activity: </a:t>
            </a:r>
            <a:r>
              <a:rPr lang="en-GB" dirty="0" smtClean="0"/>
              <a:t>Considering the </a:t>
            </a:r>
            <a:r>
              <a:rPr lang="en-GB" dirty="0"/>
              <a:t>Newcastle University DMP </a:t>
            </a:r>
            <a:r>
              <a:rPr lang="en-GB" dirty="0" smtClean="0"/>
              <a:t>Online template</a:t>
            </a:r>
            <a:endParaRPr lang="en-GB" dirty="0"/>
          </a:p>
        </p:txBody>
      </p:sp>
      <p:sp>
        <p:nvSpPr>
          <p:cNvPr id="6" name="Text Placeholder 5"/>
          <p:cNvSpPr>
            <a:spLocks noGrp="1"/>
          </p:cNvSpPr>
          <p:nvPr>
            <p:ph type="body" idx="1"/>
          </p:nvPr>
        </p:nvSpPr>
        <p:spPr/>
        <p:txBody>
          <a:bodyPr/>
          <a:lstStyle/>
          <a:p>
            <a:endParaRPr lang="en-GB"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93542008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DMP Online: The Newcastle University template</a:t>
            </a:r>
            <a:endParaRPr lang="en-GB" dirty="0"/>
          </a:p>
        </p:txBody>
      </p:sp>
      <p:sp>
        <p:nvSpPr>
          <p:cNvPr id="6" name="Content Placeholder 5"/>
          <p:cNvSpPr>
            <a:spLocks noGrp="1"/>
          </p:cNvSpPr>
          <p:nvPr>
            <p:ph idx="1"/>
          </p:nvPr>
        </p:nvSpPr>
        <p:spPr/>
        <p:txBody>
          <a:bodyPr/>
          <a:lstStyle/>
          <a:p>
            <a:r>
              <a:rPr lang="en-GB" dirty="0" smtClean="0"/>
              <a:t>How comfortable are you completing the Ncl DMP template?</a:t>
            </a:r>
          </a:p>
          <a:p>
            <a:r>
              <a:rPr lang="en-GB" dirty="0" smtClean="0"/>
              <a:t>Which sections are easy/hard to complete?</a:t>
            </a:r>
          </a:p>
          <a:p>
            <a:r>
              <a:rPr lang="en-GB" dirty="0" smtClean="0"/>
              <a:t>Who would you need to talk to or involve in writing the plan?</a:t>
            </a:r>
            <a:endParaRPr lang="en-GB"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47611396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to plan?</a:t>
            </a:r>
            <a:endParaRPr lang="en-US" dirty="0"/>
          </a:p>
        </p:txBody>
      </p:sp>
      <p:sp>
        <p:nvSpPr>
          <p:cNvPr id="3" name="Content Placeholder 2"/>
          <p:cNvSpPr>
            <a:spLocks noGrp="1"/>
          </p:cNvSpPr>
          <p:nvPr>
            <p:ph idx="1"/>
          </p:nvPr>
        </p:nvSpPr>
        <p:spPr/>
        <p:txBody>
          <a:bodyPr>
            <a:normAutofit lnSpcReduction="10000"/>
          </a:bodyPr>
          <a:lstStyle/>
          <a:p>
            <a:pPr lvl="0"/>
            <a:r>
              <a:rPr lang="en-GB" dirty="0" smtClean="0"/>
              <a:t>DCC recommends three versions:</a:t>
            </a:r>
          </a:p>
          <a:p>
            <a:pPr marL="1028700" lvl="1" indent="-571500">
              <a:buFont typeface="+mj-lt"/>
              <a:buAutoNum type="romanUcPeriod"/>
            </a:pPr>
            <a:r>
              <a:rPr lang="en-GB" dirty="0" smtClean="0"/>
              <a:t>Minimal plan at the conceptualisation or grant application stage</a:t>
            </a:r>
          </a:p>
          <a:p>
            <a:pPr marL="1028700" lvl="1" indent="-571500">
              <a:buFont typeface="+mj-lt"/>
              <a:buAutoNum type="romanUcPeriod"/>
            </a:pPr>
            <a:r>
              <a:rPr lang="en-GB" dirty="0" smtClean="0"/>
              <a:t>Core plan once the funding is in place covering issues up to the point of long-term management and preservation</a:t>
            </a:r>
          </a:p>
          <a:p>
            <a:pPr marL="1028700" lvl="1" indent="-571500">
              <a:buFont typeface="+mj-lt"/>
              <a:buAutoNum type="romanUcPeriod"/>
            </a:pPr>
            <a:r>
              <a:rPr lang="en-GB" dirty="0" smtClean="0"/>
              <a:t>Full plan that adds issues of longer-term data management</a:t>
            </a:r>
          </a:p>
          <a:p>
            <a:endParaRPr lang="en-US" dirty="0"/>
          </a:p>
        </p:txBody>
      </p:sp>
      <p:sp>
        <p:nvSpPr>
          <p:cNvPr id="4" name="Date Placeholder 3"/>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274302138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Adherence and review</a:t>
            </a:r>
            <a:endParaRPr lang="en-GB" dirty="0"/>
          </a:p>
        </p:txBody>
      </p:sp>
      <p:sp>
        <p:nvSpPr>
          <p:cNvPr id="3" name="Content Placeholder 2"/>
          <p:cNvSpPr>
            <a:spLocks noGrp="1"/>
          </p:cNvSpPr>
          <p:nvPr>
            <p:ph idx="1"/>
          </p:nvPr>
        </p:nvSpPr>
        <p:spPr/>
        <p:txBody>
          <a:bodyPr>
            <a:normAutofit fontScale="85000" lnSpcReduction="20000"/>
          </a:bodyPr>
          <a:lstStyle/>
          <a:p>
            <a:pPr fontAlgn="base"/>
            <a:r>
              <a:rPr lang="en-GB" dirty="0"/>
              <a:t>The </a:t>
            </a:r>
            <a:r>
              <a:rPr lang="en-GB" dirty="0" smtClean="0"/>
              <a:t>DMP </a:t>
            </a:r>
            <a:r>
              <a:rPr lang="en-GB" dirty="0"/>
              <a:t>should be regularly reviewed by the </a:t>
            </a:r>
            <a:r>
              <a:rPr lang="en-GB" dirty="0" smtClean="0"/>
              <a:t>PI</a:t>
            </a:r>
          </a:p>
          <a:p>
            <a:pPr lvl="1" fontAlgn="base"/>
            <a:r>
              <a:rPr lang="en-GB" dirty="0" smtClean="0"/>
              <a:t>Once started, projects tend to change!</a:t>
            </a:r>
          </a:p>
          <a:p>
            <a:pPr lvl="1" fontAlgn="base"/>
            <a:r>
              <a:rPr lang="en-GB" dirty="0" smtClean="0"/>
              <a:t>Develop habitual good practice</a:t>
            </a:r>
            <a:endParaRPr lang="en-GB" dirty="0"/>
          </a:p>
          <a:p>
            <a:pPr lvl="1" fontAlgn="base"/>
            <a:r>
              <a:rPr lang="en-GB" dirty="0"/>
              <a:t>Use plan as a communication tool - with partners, funders and yourself!</a:t>
            </a:r>
          </a:p>
          <a:p>
            <a:pPr fontAlgn="base"/>
            <a:r>
              <a:rPr lang="en-GB" dirty="0"/>
              <a:t>Funders will check adherence to </a:t>
            </a:r>
            <a:r>
              <a:rPr lang="en-GB" dirty="0" smtClean="0"/>
              <a:t>DMPs </a:t>
            </a:r>
            <a:r>
              <a:rPr lang="en-GB" dirty="0"/>
              <a:t>at the end of the project</a:t>
            </a:r>
            <a:endParaRPr lang="en-GB" b="1" dirty="0"/>
          </a:p>
          <a:p>
            <a:pPr fontAlgn="base"/>
            <a:r>
              <a:rPr lang="en-GB" dirty="0"/>
              <a:t>Make sure you know:</a:t>
            </a:r>
            <a:endParaRPr lang="en-GB" b="1" dirty="0"/>
          </a:p>
          <a:p>
            <a:pPr lvl="1" fontAlgn="base"/>
            <a:r>
              <a:rPr lang="en-GB" dirty="0"/>
              <a:t>Who is responsible for making sure this plan is followed? </a:t>
            </a:r>
            <a:endParaRPr lang="en-GB" b="1" dirty="0"/>
          </a:p>
          <a:p>
            <a:pPr lvl="1" fontAlgn="base"/>
            <a:r>
              <a:rPr lang="en-GB" dirty="0"/>
              <a:t>How often will this plan be reviewed and updated? </a:t>
            </a:r>
          </a:p>
          <a:p>
            <a:endParaRPr lang="en-GB"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03618741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Resourcing</a:t>
            </a:r>
            <a:endParaRPr lang="en-GB" dirty="0"/>
          </a:p>
        </p:txBody>
      </p:sp>
      <p:sp>
        <p:nvSpPr>
          <p:cNvPr id="3" name="Content Placeholder 2"/>
          <p:cNvSpPr>
            <a:spLocks noGrp="1"/>
          </p:cNvSpPr>
          <p:nvPr>
            <p:ph idx="1"/>
          </p:nvPr>
        </p:nvSpPr>
        <p:spPr/>
        <p:txBody>
          <a:bodyPr>
            <a:normAutofit fontScale="92500" lnSpcReduction="20000"/>
          </a:bodyPr>
          <a:lstStyle/>
          <a:p>
            <a:pPr fontAlgn="base"/>
            <a:r>
              <a:rPr lang="en-GB" dirty="0"/>
              <a:t>Institutions need to ensure that </a:t>
            </a:r>
            <a:r>
              <a:rPr lang="en-GB" dirty="0" smtClean="0"/>
              <a:t>DMPs are </a:t>
            </a:r>
            <a:r>
              <a:rPr lang="en-GB" dirty="0" err="1"/>
              <a:t>costed</a:t>
            </a:r>
            <a:r>
              <a:rPr lang="en-GB" dirty="0"/>
              <a:t> accurately</a:t>
            </a:r>
          </a:p>
          <a:p>
            <a:pPr lvl="1" fontAlgn="base"/>
            <a:r>
              <a:rPr lang="en-GB" dirty="0"/>
              <a:t>including staff/organisational roles and responsibilities for research data management </a:t>
            </a:r>
          </a:p>
          <a:p>
            <a:pPr lvl="1" fontAlgn="base"/>
            <a:r>
              <a:rPr lang="en-GB" dirty="0"/>
              <a:t>and longer-term data management activities</a:t>
            </a:r>
          </a:p>
          <a:p>
            <a:pPr fontAlgn="base"/>
            <a:r>
              <a:rPr lang="en-GB" dirty="0"/>
              <a:t>Most funders will allow you to request additional funds for RDM but you need to make a good </a:t>
            </a:r>
            <a:r>
              <a:rPr lang="en-GB" dirty="0" smtClean="0"/>
              <a:t>case</a:t>
            </a:r>
            <a:endParaRPr lang="en-GB" dirty="0"/>
          </a:p>
          <a:p>
            <a:r>
              <a:rPr lang="en-GB" dirty="0" smtClean="0"/>
              <a:t>UK </a:t>
            </a:r>
            <a:r>
              <a:rPr lang="en-GB" dirty="0"/>
              <a:t>Data Archive data management costing tool: </a:t>
            </a:r>
            <a:endParaRPr lang="en-GB" dirty="0" smtClean="0"/>
          </a:p>
          <a:p>
            <a:pPr lvl="1"/>
            <a:r>
              <a:rPr lang="en-GB" sz="2400" u="sng" dirty="0">
                <a:hlinkClick r:id="rId2"/>
              </a:rPr>
              <a:t>http://</a:t>
            </a:r>
            <a:r>
              <a:rPr lang="en-GB" sz="2400" u="sng" dirty="0" smtClean="0">
                <a:hlinkClick r:id="rId2"/>
              </a:rPr>
              <a:t>www.data-archive.ac.uk/media/247429/costingtool.pdf</a:t>
            </a:r>
            <a:endParaRPr lang="en-GB" sz="2400" u="sng" dirty="0" smtClean="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01451658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DCC advise</a:t>
            </a:r>
            <a:endParaRPr lang="en-GB" dirty="0"/>
          </a:p>
        </p:txBody>
      </p:sp>
      <p:sp>
        <p:nvSpPr>
          <p:cNvPr id="6" name="Content Placeholder 5"/>
          <p:cNvSpPr>
            <a:spLocks noGrp="1"/>
          </p:cNvSpPr>
          <p:nvPr>
            <p:ph idx="1"/>
          </p:nvPr>
        </p:nvSpPr>
        <p:spPr/>
        <p:txBody>
          <a:bodyPr>
            <a:normAutofit/>
          </a:bodyPr>
          <a:lstStyle/>
          <a:p>
            <a:pPr fontAlgn="base"/>
            <a:r>
              <a:rPr lang="en-GB" dirty="0"/>
              <a:t>Keep it simple, short and specific</a:t>
            </a:r>
          </a:p>
          <a:p>
            <a:pPr fontAlgn="base"/>
            <a:r>
              <a:rPr lang="en-GB" dirty="0"/>
              <a:t>Seek advice - consult and collaborate</a:t>
            </a:r>
          </a:p>
          <a:p>
            <a:pPr fontAlgn="base"/>
            <a:r>
              <a:rPr lang="en-GB" dirty="0"/>
              <a:t>Base plans on available skills and support</a:t>
            </a:r>
          </a:p>
          <a:p>
            <a:pPr fontAlgn="base"/>
            <a:r>
              <a:rPr lang="en-GB" dirty="0"/>
              <a:t>Make sure implementation of the plan is feasible</a:t>
            </a:r>
          </a:p>
          <a:p>
            <a:pPr fontAlgn="base"/>
            <a:r>
              <a:rPr lang="en-GB" dirty="0"/>
              <a:t>Justify any resources or restrictions </a:t>
            </a:r>
            <a:r>
              <a:rPr lang="en-GB" dirty="0" smtClean="0"/>
              <a:t>needed</a:t>
            </a:r>
          </a:p>
          <a:p>
            <a:pPr lvl="1" fontAlgn="base"/>
            <a:r>
              <a:rPr lang="en-GB" sz="2200" dirty="0">
                <a:hlinkClick r:id="rId2"/>
              </a:rPr>
              <a:t>http://</a:t>
            </a:r>
            <a:r>
              <a:rPr lang="en-GB" sz="2200" dirty="0" smtClean="0">
                <a:hlinkClick r:id="rId2"/>
              </a:rPr>
              <a:t>www.dcc.ac.uk/resources/data-management-plans</a:t>
            </a:r>
            <a:endParaRPr lang="en-GB" sz="2200" dirty="0" smtClean="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70563789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Reusing data</a:t>
            </a:r>
            <a:endParaRPr lang="en-GB" dirty="0"/>
          </a:p>
        </p:txBody>
      </p:sp>
      <p:sp>
        <p:nvSpPr>
          <p:cNvPr id="7" name="Text Placeholder 6"/>
          <p:cNvSpPr>
            <a:spLocks noGrp="1"/>
          </p:cNvSpPr>
          <p:nvPr>
            <p:ph type="body" idx="1"/>
          </p:nvPr>
        </p:nvSpPr>
        <p:spPr/>
        <p:txBody>
          <a:bodyPr/>
          <a:lstStyle/>
          <a:p>
            <a:endParaRPr lang="en-GB"/>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46511275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Management fundamentals</a:t>
            </a:r>
            <a:endParaRPr lang="en-GB" dirty="0"/>
          </a:p>
        </p:txBody>
      </p:sp>
      <p:sp>
        <p:nvSpPr>
          <p:cNvPr id="3" name="Content Placeholder 2"/>
          <p:cNvSpPr>
            <a:spLocks noGrp="1"/>
          </p:cNvSpPr>
          <p:nvPr>
            <p:ph idx="1"/>
          </p:nvPr>
        </p:nvSpPr>
        <p:spPr/>
        <p:txBody>
          <a:bodyPr>
            <a:normAutofit lnSpcReduction="10000"/>
          </a:bodyPr>
          <a:lstStyle/>
          <a:p>
            <a:r>
              <a:rPr lang="en-GB" dirty="0" smtClean="0"/>
              <a:t>Good data management is fundamental</a:t>
            </a:r>
          </a:p>
          <a:p>
            <a:pPr lvl="1"/>
            <a:r>
              <a:rPr lang="en-GB" dirty="0" smtClean="0"/>
              <a:t>For research excellence</a:t>
            </a:r>
          </a:p>
          <a:p>
            <a:pPr lvl="1"/>
            <a:r>
              <a:rPr lang="en-GB" dirty="0" smtClean="0"/>
              <a:t>For high quality data</a:t>
            </a:r>
          </a:p>
          <a:p>
            <a:pPr lvl="1"/>
            <a:r>
              <a:rPr lang="en-GB" dirty="0" smtClean="0"/>
              <a:t>For data sharing, replication and reuse</a:t>
            </a:r>
          </a:p>
          <a:p>
            <a:pPr lvl="1"/>
            <a:r>
              <a:rPr lang="en-GB" dirty="0" smtClean="0"/>
              <a:t>For sustainability </a:t>
            </a:r>
          </a:p>
          <a:p>
            <a:pPr lvl="1"/>
            <a:r>
              <a:rPr lang="en-GB" dirty="0" smtClean="0"/>
              <a:t>For long-term sustainability and accessibility</a:t>
            </a:r>
          </a:p>
          <a:p>
            <a:pPr lvl="1"/>
            <a:r>
              <a:rPr lang="en-GB" dirty="0" smtClean="0"/>
              <a:t>For data security</a:t>
            </a:r>
          </a:p>
          <a:p>
            <a:pPr lvl="1"/>
            <a:r>
              <a:rPr lang="en-GB" dirty="0" smtClean="0"/>
              <a:t>For reputational benefit</a:t>
            </a:r>
            <a:endParaRPr lang="en-GB" dirty="0"/>
          </a:p>
        </p:txBody>
      </p:sp>
    </p:spTree>
    <p:extLst>
      <p:ext uri="{BB962C8B-B14F-4D97-AF65-F5344CB8AC3E}">
        <p14:creationId xmlns:p14="http://schemas.microsoft.com/office/powerpoint/2010/main" val="105274937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Reusing data</a:t>
            </a:r>
            <a:endParaRPr lang="en-GB" dirty="0"/>
          </a:p>
        </p:txBody>
      </p:sp>
      <p:sp>
        <p:nvSpPr>
          <p:cNvPr id="3" name="Content Placeholder 2"/>
          <p:cNvSpPr>
            <a:spLocks noGrp="1"/>
          </p:cNvSpPr>
          <p:nvPr>
            <p:ph idx="1"/>
          </p:nvPr>
        </p:nvSpPr>
        <p:spPr/>
        <p:txBody>
          <a:bodyPr>
            <a:normAutofit/>
          </a:bodyPr>
          <a:lstStyle/>
          <a:p>
            <a:r>
              <a:rPr lang="en-GB" dirty="0" smtClean="0"/>
              <a:t>Ever growing number of online tools and services</a:t>
            </a:r>
          </a:p>
          <a:p>
            <a:r>
              <a:rPr lang="en-GB" dirty="0" smtClean="0"/>
              <a:t>Consider and understand terms of published/shared data</a:t>
            </a:r>
          </a:p>
          <a:p>
            <a:r>
              <a:rPr lang="en-GB" dirty="0" smtClean="0"/>
              <a:t>DCC collation of advice</a:t>
            </a:r>
          </a:p>
          <a:p>
            <a:pPr lvl="1"/>
            <a:r>
              <a:rPr lang="en-GB" sz="2000" dirty="0">
                <a:hlinkClick r:id="rId2"/>
              </a:rPr>
              <a:t>http://</a:t>
            </a:r>
            <a:r>
              <a:rPr lang="en-GB" sz="2000" dirty="0" smtClean="0">
                <a:hlinkClick r:id="rId2"/>
              </a:rPr>
              <a:t>www.dcc.ac.uk/training/train-trainer/disciplinary-rdm-training/access-use-and-reuse/access-use-and-reuse</a:t>
            </a:r>
            <a:r>
              <a:rPr lang="en-GB" sz="2000" dirty="0" smtClean="0"/>
              <a:t> </a:t>
            </a:r>
            <a:endParaRPr lang="en-GB" sz="2000"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46511275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 Data discovery tools</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2000" dirty="0"/>
              <a:t>British Library Research </a:t>
            </a:r>
            <a:r>
              <a:rPr lang="en-GB" sz="2000" dirty="0" smtClean="0"/>
              <a:t>Datasets: </a:t>
            </a:r>
            <a:r>
              <a:rPr lang="en-GB" sz="2000" dirty="0" smtClean="0">
                <a:hlinkClick r:id="rId3"/>
              </a:rPr>
              <a:t>http</a:t>
            </a:r>
            <a:r>
              <a:rPr lang="en-GB" sz="2000" dirty="0">
                <a:hlinkClick r:id="rId3"/>
              </a:rPr>
              <a:t>://</a:t>
            </a:r>
            <a:r>
              <a:rPr lang="en-GB" sz="2000" dirty="0" smtClean="0">
                <a:hlinkClick r:id="rId3"/>
              </a:rPr>
              <a:t>www.bl.uk/datasets</a:t>
            </a:r>
            <a:endParaRPr lang="en-GB" sz="2000" dirty="0"/>
          </a:p>
          <a:p>
            <a:pPr marL="514350" indent="-514350">
              <a:buFont typeface="+mj-lt"/>
              <a:buAutoNum type="arabicPeriod"/>
            </a:pPr>
            <a:r>
              <a:rPr lang="en-GB" sz="2000" dirty="0" err="1" smtClean="0"/>
              <a:t>Databib</a:t>
            </a:r>
            <a:r>
              <a:rPr lang="en-GB" sz="2000" dirty="0" smtClean="0"/>
              <a:t>: </a:t>
            </a:r>
            <a:r>
              <a:rPr lang="en-GB" sz="2000" dirty="0" smtClean="0">
                <a:hlinkClick r:id="rId4"/>
              </a:rPr>
              <a:t>http</a:t>
            </a:r>
            <a:r>
              <a:rPr lang="en-GB" sz="2000" dirty="0">
                <a:hlinkClick r:id="rId4"/>
              </a:rPr>
              <a:t>://databib.org</a:t>
            </a:r>
            <a:r>
              <a:rPr lang="en-GB" sz="2000" dirty="0" smtClean="0">
                <a:hlinkClick r:id="rId4"/>
              </a:rPr>
              <a:t>/</a:t>
            </a:r>
            <a:endParaRPr lang="en-GB" sz="2000" dirty="0" smtClean="0"/>
          </a:p>
          <a:p>
            <a:pPr marL="514350" indent="-514350">
              <a:buFont typeface="+mj-lt"/>
              <a:buAutoNum type="arabicPeriod"/>
            </a:pPr>
            <a:r>
              <a:rPr lang="en-GB" sz="2000" dirty="0" err="1" smtClean="0"/>
              <a:t>DataCite</a:t>
            </a:r>
            <a:r>
              <a:rPr lang="en-GB" sz="2000" dirty="0" smtClean="0"/>
              <a:t> </a:t>
            </a:r>
            <a:r>
              <a:rPr lang="en-GB" sz="2000" dirty="0"/>
              <a:t>Metadata </a:t>
            </a:r>
            <a:r>
              <a:rPr lang="en-GB" sz="2000" dirty="0" smtClean="0"/>
              <a:t>Search: </a:t>
            </a:r>
            <a:r>
              <a:rPr lang="en-GB" sz="2000" dirty="0" smtClean="0">
                <a:hlinkClick r:id="rId5"/>
              </a:rPr>
              <a:t>http</a:t>
            </a:r>
            <a:r>
              <a:rPr lang="en-GB" sz="2000" dirty="0">
                <a:hlinkClick r:id="rId5"/>
              </a:rPr>
              <a:t>://search.datacite.org</a:t>
            </a:r>
            <a:r>
              <a:rPr lang="en-GB" sz="2000" dirty="0" smtClean="0">
                <a:hlinkClick r:id="rId5"/>
              </a:rPr>
              <a:t>/</a:t>
            </a:r>
            <a:endParaRPr lang="en-GB" sz="2000" dirty="0" smtClean="0"/>
          </a:p>
          <a:p>
            <a:pPr marL="514350" indent="-514350">
              <a:buFont typeface="+mj-lt"/>
              <a:buAutoNum type="arabicPeriod"/>
            </a:pPr>
            <a:r>
              <a:rPr lang="en-GB" sz="2000" dirty="0" err="1" smtClean="0"/>
              <a:t>Figshare</a:t>
            </a:r>
            <a:r>
              <a:rPr lang="en-GB" sz="2000" dirty="0" smtClean="0"/>
              <a:t>: </a:t>
            </a:r>
            <a:r>
              <a:rPr lang="en-GB" sz="2000" dirty="0" smtClean="0">
                <a:hlinkClick r:id="rId6"/>
              </a:rPr>
              <a:t>http</a:t>
            </a:r>
            <a:r>
              <a:rPr lang="en-GB" sz="2000" dirty="0">
                <a:hlinkClick r:id="rId6"/>
              </a:rPr>
              <a:t>://figshare.com</a:t>
            </a:r>
            <a:r>
              <a:rPr lang="en-GB" sz="2000" dirty="0" smtClean="0">
                <a:hlinkClick r:id="rId6"/>
              </a:rPr>
              <a:t>/</a:t>
            </a:r>
            <a:endParaRPr lang="en-GB" sz="2000" dirty="0" smtClean="0"/>
          </a:p>
          <a:p>
            <a:pPr marL="514350" indent="-514350">
              <a:buFont typeface="+mj-lt"/>
              <a:buAutoNum type="arabicPeriod"/>
            </a:pPr>
            <a:r>
              <a:rPr lang="en-GB" sz="2000" dirty="0" smtClean="0"/>
              <a:t>NERC </a:t>
            </a:r>
            <a:r>
              <a:rPr lang="en-GB" sz="2000" dirty="0"/>
              <a:t>data </a:t>
            </a:r>
            <a:r>
              <a:rPr lang="en-GB" sz="2000" dirty="0" smtClean="0"/>
              <a:t>centres: </a:t>
            </a:r>
            <a:r>
              <a:rPr lang="en-GB" sz="2000" dirty="0" smtClean="0">
                <a:hlinkClick r:id="rId7"/>
              </a:rPr>
              <a:t>http</a:t>
            </a:r>
            <a:r>
              <a:rPr lang="en-GB" sz="2000" dirty="0">
                <a:hlinkClick r:id="rId7"/>
              </a:rPr>
              <a:t>://www.nerc.ac.uk/research/sites/data</a:t>
            </a:r>
            <a:r>
              <a:rPr lang="en-GB" sz="2000" dirty="0" smtClean="0">
                <a:hlinkClick r:id="rId7"/>
              </a:rPr>
              <a:t>/</a:t>
            </a:r>
            <a:endParaRPr lang="en-GB" sz="2000" dirty="0" smtClean="0"/>
          </a:p>
          <a:p>
            <a:pPr marL="514350" indent="-514350">
              <a:buFont typeface="+mj-lt"/>
              <a:buAutoNum type="arabicPeriod"/>
            </a:pPr>
            <a:r>
              <a:rPr lang="en-GB" sz="2000" dirty="0" smtClean="0"/>
              <a:t>Registry </a:t>
            </a:r>
            <a:r>
              <a:rPr lang="en-GB" sz="2000" dirty="0"/>
              <a:t>of Research Data </a:t>
            </a:r>
            <a:r>
              <a:rPr lang="en-GB" sz="2000" dirty="0" smtClean="0"/>
              <a:t>Repositories: </a:t>
            </a:r>
            <a:r>
              <a:rPr lang="en-GB" sz="2000" dirty="0" smtClean="0">
                <a:hlinkClick r:id="rId8"/>
              </a:rPr>
              <a:t>http</a:t>
            </a:r>
            <a:r>
              <a:rPr lang="en-GB" sz="2000" dirty="0">
                <a:hlinkClick r:id="rId8"/>
              </a:rPr>
              <a:t>://www.re3data.org/search</a:t>
            </a:r>
            <a:r>
              <a:rPr lang="en-GB" sz="2000" dirty="0" smtClean="0">
                <a:hlinkClick r:id="rId8"/>
              </a:rPr>
              <a:t>/</a:t>
            </a:r>
            <a:endParaRPr lang="en-GB" sz="2000" dirty="0" smtClean="0"/>
          </a:p>
          <a:p>
            <a:pPr marL="514350" indent="-514350">
              <a:buFont typeface="+mj-lt"/>
              <a:buAutoNum type="arabicPeriod"/>
            </a:pPr>
            <a:r>
              <a:rPr lang="en-GB" sz="2000" dirty="0" smtClean="0"/>
              <a:t>UK </a:t>
            </a:r>
            <a:r>
              <a:rPr lang="en-GB" sz="2000" dirty="0"/>
              <a:t>Data </a:t>
            </a:r>
            <a:r>
              <a:rPr lang="en-GB" sz="2000" dirty="0" smtClean="0"/>
              <a:t>Archive: </a:t>
            </a:r>
            <a:r>
              <a:rPr lang="en-GB" sz="2000" dirty="0" smtClean="0">
                <a:hlinkClick r:id="rId9"/>
              </a:rPr>
              <a:t>http</a:t>
            </a:r>
            <a:r>
              <a:rPr lang="en-GB" sz="2000" dirty="0">
                <a:hlinkClick r:id="rId9"/>
              </a:rPr>
              <a:t>://data-archive.ac.uk</a:t>
            </a:r>
            <a:r>
              <a:rPr lang="en-GB" sz="2000" dirty="0" smtClean="0">
                <a:hlinkClick r:id="rId9"/>
              </a:rPr>
              <a:t>/</a:t>
            </a:r>
            <a:r>
              <a:rPr lang="en-GB" sz="2000" dirty="0" smtClean="0"/>
              <a:t> </a:t>
            </a:r>
            <a:endParaRPr lang="en-GB" sz="2000"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7962085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Data discovery tools (1-2)</a:t>
            </a:r>
            <a:endParaRPr lang="en-GB"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GB" dirty="0" smtClean="0"/>
              <a:t>British Library Research Datasets: </a:t>
            </a:r>
            <a:endParaRPr lang="en-GB" dirty="0"/>
          </a:p>
          <a:p>
            <a:pPr lvl="1"/>
            <a:r>
              <a:rPr lang="en-GB" dirty="0">
                <a:hlinkClick r:id="rId2"/>
              </a:rPr>
              <a:t>http://www.bl.uk/datasets</a:t>
            </a:r>
            <a:endParaRPr lang="en-GB" dirty="0"/>
          </a:p>
          <a:p>
            <a:pPr lvl="1"/>
            <a:r>
              <a:rPr lang="en-GB" dirty="0" smtClean="0"/>
              <a:t>Focused on the challenges of managing ever-increasing volumes of data, working towards its long-term preservation, and establishing standards for data citation</a:t>
            </a:r>
          </a:p>
          <a:p>
            <a:pPr marL="514350" indent="-514350">
              <a:buFont typeface="+mj-lt"/>
              <a:buAutoNum type="arabicPeriod"/>
            </a:pPr>
            <a:r>
              <a:rPr lang="en-GB" dirty="0" err="1" smtClean="0"/>
              <a:t>Databib</a:t>
            </a:r>
            <a:endParaRPr lang="en-GB" dirty="0" smtClean="0"/>
          </a:p>
          <a:p>
            <a:pPr lvl="1"/>
            <a:r>
              <a:rPr lang="en-GB" dirty="0" smtClean="0">
                <a:hlinkClick r:id="rId3"/>
              </a:rPr>
              <a:t>http://databib.org/</a:t>
            </a:r>
            <a:endParaRPr lang="en-GB" dirty="0" smtClean="0"/>
          </a:p>
          <a:p>
            <a:pPr lvl="1"/>
            <a:r>
              <a:rPr lang="en-GB" dirty="0" smtClean="0"/>
              <a:t>A searchable </a:t>
            </a:r>
            <a:r>
              <a:rPr lang="en-GB" dirty="0" err="1" smtClean="0"/>
              <a:t>catalog</a:t>
            </a:r>
            <a:r>
              <a:rPr lang="en-GB" dirty="0" smtClean="0"/>
              <a:t> / registry / directory / bibliography of research data repositories. Individual, discipline-specific repositories are categorised by subject area.</a:t>
            </a:r>
            <a:endParaRPr lang="en-GB"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55263173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Data discovery tools (3-4) </a:t>
            </a:r>
            <a:endParaRPr lang="en-GB"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startAt="3"/>
            </a:pPr>
            <a:r>
              <a:rPr lang="en-GB" dirty="0" err="1" smtClean="0"/>
              <a:t>DataCite</a:t>
            </a:r>
            <a:r>
              <a:rPr lang="en-GB" dirty="0" smtClean="0"/>
              <a:t> Metadata Search</a:t>
            </a:r>
            <a:r>
              <a:rPr lang="en-GB" dirty="0" smtClean="0">
                <a:hlinkClick r:id="rId3"/>
              </a:rPr>
              <a:t> </a:t>
            </a:r>
          </a:p>
          <a:p>
            <a:pPr lvl="1"/>
            <a:r>
              <a:rPr lang="en-GB" dirty="0" smtClean="0">
                <a:hlinkClick r:id="rId3"/>
              </a:rPr>
              <a:t>http://search.datacite.org/</a:t>
            </a:r>
            <a:endParaRPr lang="en-GB" dirty="0" smtClean="0"/>
          </a:p>
          <a:p>
            <a:pPr lvl="1"/>
            <a:r>
              <a:rPr lang="en-GB" dirty="0" smtClean="0"/>
              <a:t>A not-for-profit organisation whose aim is to establish easier access to research data on the Internet</a:t>
            </a:r>
          </a:p>
          <a:p>
            <a:pPr marL="514350" indent="-514350">
              <a:buFont typeface="+mj-lt"/>
              <a:buAutoNum type="arabicPeriod" startAt="3"/>
            </a:pPr>
            <a:r>
              <a:rPr lang="en-GB" dirty="0" err="1" smtClean="0"/>
              <a:t>Figshare</a:t>
            </a:r>
            <a:endParaRPr lang="en-GB" dirty="0" smtClean="0"/>
          </a:p>
          <a:p>
            <a:pPr lvl="1"/>
            <a:r>
              <a:rPr lang="en-GB" dirty="0" smtClean="0">
                <a:hlinkClick r:id="rId4"/>
              </a:rPr>
              <a:t>http://figshare.com/</a:t>
            </a:r>
            <a:r>
              <a:rPr lang="en-GB" dirty="0" smtClean="0">
                <a:hlinkClick r:id="rId5"/>
              </a:rPr>
              <a:t>http://databib.org/</a:t>
            </a:r>
            <a:endParaRPr lang="en-GB" dirty="0" smtClean="0"/>
          </a:p>
          <a:p>
            <a:pPr lvl="1"/>
            <a:r>
              <a:rPr lang="en-GB" dirty="0" smtClean="0"/>
              <a:t>A free, personal, social web service which allows researchers to publish all of their research outputs in seconds in an easily citable, sharable and discoverable manner. </a:t>
            </a:r>
          </a:p>
          <a:p>
            <a:pPr lvl="1"/>
            <a:r>
              <a:rPr lang="en-GB" dirty="0" smtClean="0"/>
              <a:t>All data is persistently stored online under the most liberal</a:t>
            </a:r>
            <a:r>
              <a:rPr lang="en-GB" dirty="0" smtClean="0">
                <a:hlinkClick r:id="rId6"/>
              </a:rPr>
              <a:t> </a:t>
            </a:r>
            <a:r>
              <a:rPr lang="en-GB" dirty="0" smtClean="0"/>
              <a:t>Creative Commons licence.</a:t>
            </a:r>
            <a:endParaRPr lang="en-GB"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22745737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mtClean="0"/>
              <a:t>Data discovery tools (5-7)</a:t>
            </a:r>
            <a:endParaRPr lang="en-GB" dirty="0"/>
          </a:p>
        </p:txBody>
      </p:sp>
      <p:sp>
        <p:nvSpPr>
          <p:cNvPr id="6" name="Content Placeholder 5"/>
          <p:cNvSpPr>
            <a:spLocks noGrp="1"/>
          </p:cNvSpPr>
          <p:nvPr>
            <p:ph idx="1"/>
          </p:nvPr>
        </p:nvSpPr>
        <p:spPr/>
        <p:txBody>
          <a:bodyPr>
            <a:normAutofit fontScale="70000" lnSpcReduction="20000"/>
          </a:bodyPr>
          <a:lstStyle/>
          <a:p>
            <a:pPr marL="514350" indent="-514350">
              <a:buFont typeface="+mj-lt"/>
              <a:buAutoNum type="arabicPeriod" startAt="5"/>
            </a:pPr>
            <a:r>
              <a:rPr lang="en-GB" dirty="0"/>
              <a:t>The Natural Environment Research Council (NERC) </a:t>
            </a:r>
            <a:r>
              <a:rPr lang="en-GB" dirty="0" smtClean="0"/>
              <a:t>data centres</a:t>
            </a:r>
          </a:p>
          <a:p>
            <a:pPr lvl="1"/>
            <a:r>
              <a:rPr lang="en-GB" dirty="0" smtClean="0">
                <a:hlinkClick r:id="rId2"/>
              </a:rPr>
              <a:t>http://www.nerc.ac.uk/research/sites/data/</a:t>
            </a:r>
            <a:endParaRPr lang="en-GB" dirty="0"/>
          </a:p>
          <a:p>
            <a:pPr lvl="1"/>
            <a:r>
              <a:rPr lang="en-GB" dirty="0" smtClean="0"/>
              <a:t>NERC hosts seven separate national data centres, each specialising in a different discipline of environmental / earth sciences data</a:t>
            </a:r>
          </a:p>
          <a:p>
            <a:pPr marL="514350" indent="-514350">
              <a:buFont typeface="+mj-lt"/>
              <a:buAutoNum type="arabicPeriod" startAt="5"/>
            </a:pPr>
            <a:r>
              <a:rPr lang="en-GB" dirty="0" smtClean="0"/>
              <a:t>Registry of Research Data Repositories (re3data)</a:t>
            </a:r>
          </a:p>
          <a:p>
            <a:pPr lvl="1"/>
            <a:r>
              <a:rPr lang="en-GB" dirty="0" smtClean="0">
                <a:hlinkClick r:id="rId3"/>
              </a:rPr>
              <a:t>http://www.re3data.org/search/</a:t>
            </a:r>
            <a:endParaRPr lang="en-GB" dirty="0"/>
          </a:p>
          <a:p>
            <a:pPr lvl="1"/>
            <a:r>
              <a:rPr lang="en-GB" dirty="0" smtClean="0"/>
              <a:t>Another global registry of research data repositories, maintained by the German Research Foundation (Deutsche </a:t>
            </a:r>
            <a:r>
              <a:rPr lang="en-GB" dirty="0" err="1" smtClean="0"/>
              <a:t>Forschungsgemeinschaft</a:t>
            </a:r>
            <a:r>
              <a:rPr lang="en-GB" dirty="0" smtClean="0"/>
              <a:t>)</a:t>
            </a:r>
          </a:p>
          <a:p>
            <a:pPr marL="514350" indent="-514350">
              <a:buFont typeface="+mj-lt"/>
              <a:buAutoNum type="arabicPeriod" startAt="5"/>
            </a:pPr>
            <a:r>
              <a:rPr lang="en-GB" dirty="0" smtClean="0"/>
              <a:t>UK Data Archive</a:t>
            </a:r>
          </a:p>
          <a:p>
            <a:pPr lvl="1"/>
            <a:r>
              <a:rPr lang="en-GB" dirty="0" smtClean="0">
                <a:hlinkClick r:id="rId4"/>
              </a:rPr>
              <a:t>http://data-archive.ac.uk/</a:t>
            </a:r>
            <a:endParaRPr lang="en-GB" dirty="0" smtClean="0"/>
          </a:p>
          <a:p>
            <a:pPr lvl="1"/>
            <a:r>
              <a:rPr lang="en-GB" dirty="0" smtClean="0"/>
              <a:t>The UK's largest collection of digital research data in the Social Sciences and Humanities</a:t>
            </a:r>
            <a:endParaRPr lang="en-GB"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36814686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Session review</a:t>
            </a:r>
            <a:endParaRPr lang="en-GB" dirty="0"/>
          </a:p>
        </p:txBody>
      </p:sp>
      <p:sp>
        <p:nvSpPr>
          <p:cNvPr id="6" name="Text Placeholder 5"/>
          <p:cNvSpPr>
            <a:spLocks noGrp="1"/>
          </p:cNvSpPr>
          <p:nvPr>
            <p:ph type="body" idx="1"/>
          </p:nvPr>
        </p:nvSpPr>
        <p:spPr/>
        <p:txBody>
          <a:bodyPr/>
          <a:lstStyle/>
          <a:p>
            <a:endParaRPr lang="en-GB"/>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0508088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 summary</a:t>
            </a:r>
            <a:endParaRPr lang="en-GB" dirty="0"/>
          </a:p>
        </p:txBody>
      </p:sp>
      <p:sp>
        <p:nvSpPr>
          <p:cNvPr id="6" name="Content Placeholder 5"/>
          <p:cNvSpPr>
            <a:spLocks noGrp="1"/>
          </p:cNvSpPr>
          <p:nvPr>
            <p:ph idx="1"/>
          </p:nvPr>
        </p:nvSpPr>
        <p:spPr/>
        <p:txBody>
          <a:bodyPr>
            <a:normAutofit fontScale="92500" lnSpcReduction="20000"/>
          </a:bodyPr>
          <a:lstStyle/>
          <a:p>
            <a:r>
              <a:rPr lang="en-GB" dirty="0" smtClean="0"/>
              <a:t>Take a holistic view of research data</a:t>
            </a:r>
          </a:p>
          <a:p>
            <a:r>
              <a:rPr lang="en-GB" dirty="0" smtClean="0"/>
              <a:t>Commit to developing your data management good practice</a:t>
            </a:r>
          </a:p>
          <a:p>
            <a:r>
              <a:rPr lang="en-GB" dirty="0" smtClean="0"/>
              <a:t>Data Management Planning</a:t>
            </a:r>
          </a:p>
          <a:p>
            <a:pPr lvl="1"/>
            <a:r>
              <a:rPr lang="en-GB" i="1" dirty="0" smtClean="0"/>
              <a:t>"Plan </a:t>
            </a:r>
            <a:r>
              <a:rPr lang="en-GB" i="1" dirty="0"/>
              <a:t>ahead to create high-quality and sustainable data that can be </a:t>
            </a:r>
            <a:r>
              <a:rPr lang="en-GB" i="1" dirty="0" smtClean="0"/>
              <a:t>shared" </a:t>
            </a:r>
          </a:p>
          <a:p>
            <a:pPr lvl="2"/>
            <a:r>
              <a:rPr lang="en-GB" dirty="0" smtClean="0"/>
              <a:t>UK Data Archive publication: </a:t>
            </a:r>
            <a:br>
              <a:rPr lang="en-GB" dirty="0" smtClean="0"/>
            </a:br>
            <a:r>
              <a:rPr lang="en-GB" sz="2200" dirty="0" smtClean="0">
                <a:hlinkClick r:id="rId3"/>
              </a:rPr>
              <a:t>Managing and Sharing Data, Best practice for researchers (2011)</a:t>
            </a:r>
            <a:endParaRPr lang="en-GB" sz="2200" dirty="0" smtClean="0"/>
          </a:p>
          <a:p>
            <a:r>
              <a:rPr lang="en-GB" dirty="0" smtClean="0"/>
              <a:t>Benefit from shared/published data</a:t>
            </a:r>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35443895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Digital Curation Centre (DCC)</a:t>
            </a:r>
            <a:endParaRPr lang="en-GB" dirty="0"/>
          </a:p>
          <a:p>
            <a:pPr lvl="1"/>
            <a:r>
              <a:rPr lang="en-GB" dirty="0">
                <a:hlinkClick r:id="rId2"/>
              </a:rPr>
              <a:t>http://</a:t>
            </a:r>
            <a:r>
              <a:rPr lang="en-GB" dirty="0" smtClean="0">
                <a:hlinkClick r:id="rId2"/>
              </a:rPr>
              <a:t>www.dcc.ac.uk/</a:t>
            </a:r>
            <a:endParaRPr lang="en-GB" dirty="0" smtClean="0"/>
          </a:p>
          <a:p>
            <a:r>
              <a:rPr lang="en-GB" dirty="0" smtClean="0"/>
              <a:t>The UK Data Archive</a:t>
            </a:r>
          </a:p>
          <a:p>
            <a:pPr lvl="1"/>
            <a:r>
              <a:rPr lang="en-GB" dirty="0">
                <a:hlinkClick r:id="rId3"/>
              </a:rPr>
              <a:t>http://</a:t>
            </a:r>
            <a:r>
              <a:rPr lang="en-GB" dirty="0" smtClean="0">
                <a:hlinkClick r:id="rId3"/>
              </a:rPr>
              <a:t>www.data-archive.ac.uk/create-manage</a:t>
            </a:r>
            <a:endParaRPr lang="en-GB" dirty="0" smtClean="0"/>
          </a:p>
          <a:p>
            <a:r>
              <a:rPr lang="en-GB" dirty="0"/>
              <a:t>DATUM for </a:t>
            </a:r>
            <a:r>
              <a:rPr lang="en-GB" dirty="0" smtClean="0"/>
              <a:t>Health, Jisc project 2010-11, Northumbria University</a:t>
            </a:r>
            <a:endParaRPr lang="en-GB" dirty="0"/>
          </a:p>
          <a:p>
            <a:pPr lvl="1"/>
            <a:r>
              <a:rPr lang="en-GB" dirty="0" smtClean="0">
                <a:hlinkClick r:id="rId4"/>
              </a:rPr>
              <a:t>http</a:t>
            </a:r>
            <a:r>
              <a:rPr lang="en-GB" dirty="0">
                <a:hlinkClick r:id="rId4"/>
              </a:rPr>
              <a:t>://www.northumbria.ac.uk/sd/academic/ceis/re/isrc/themes/rmarea/datum/health</a:t>
            </a:r>
            <a:r>
              <a:rPr lang="en-GB" dirty="0" smtClean="0">
                <a:hlinkClick r:id="rId4"/>
              </a:rPr>
              <a:t>/</a:t>
            </a:r>
            <a:r>
              <a:rPr lang="en-GB" dirty="0" smtClean="0"/>
              <a:t> </a:t>
            </a:r>
            <a:endParaRPr lang="en-GB" dirty="0"/>
          </a:p>
          <a:p>
            <a:r>
              <a:rPr lang="en-GB" dirty="0"/>
              <a:t>RDM Rose, Jisc project 2012-13, University of Sheffield</a:t>
            </a:r>
          </a:p>
          <a:p>
            <a:pPr lvl="1"/>
            <a:r>
              <a:rPr lang="en-GB" dirty="0">
                <a:hlinkClick r:id="rId5"/>
              </a:rPr>
              <a:t>http://www.sheffield.ac.uk/is/research/projects/rdmrose</a:t>
            </a:r>
            <a:endParaRPr lang="en-GB" dirty="0"/>
          </a:p>
          <a:p>
            <a:r>
              <a:rPr lang="en-GB" dirty="0" smtClean="0"/>
              <a:t>Research data MANTRA [</a:t>
            </a:r>
            <a:r>
              <a:rPr lang="en-GB" dirty="0"/>
              <a:t>online course], EDINA and Data Library, University of Edinburgh</a:t>
            </a:r>
            <a:endParaRPr lang="en-GB" dirty="0" smtClean="0"/>
          </a:p>
          <a:p>
            <a:pPr lvl="1"/>
            <a:r>
              <a:rPr lang="en-GB" dirty="0">
                <a:hlinkClick r:id="rId6"/>
              </a:rPr>
              <a:t>http://datalib.edina.ac.uk/mantra</a:t>
            </a:r>
            <a:r>
              <a:rPr lang="en-GB" dirty="0" smtClean="0">
                <a:hlinkClick r:id="rId6"/>
              </a:rPr>
              <a:t>/</a:t>
            </a:r>
            <a:endParaRPr lang="en-GB" dirty="0" smtClean="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88788958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Backup, security &amp; archiving</a:t>
            </a:r>
            <a:endParaRPr lang="en-GB" dirty="0"/>
          </a:p>
        </p:txBody>
      </p:sp>
      <p:sp>
        <p:nvSpPr>
          <p:cNvPr id="3" name="Content Placeholder 2"/>
          <p:cNvSpPr>
            <a:spLocks noGrp="1"/>
          </p:cNvSpPr>
          <p:nvPr>
            <p:ph idx="1"/>
          </p:nvPr>
        </p:nvSpPr>
        <p:spPr/>
        <p:txBody>
          <a:bodyPr/>
          <a:lstStyle/>
          <a:p>
            <a:r>
              <a:rPr lang="en-GB" dirty="0" smtClean="0"/>
              <a:t>Two important requirements of data management:</a:t>
            </a:r>
          </a:p>
          <a:p>
            <a:pPr lvl="1"/>
            <a:r>
              <a:rPr lang="en-GB" dirty="0" smtClean="0"/>
              <a:t>Backing up your data securely</a:t>
            </a:r>
          </a:p>
          <a:p>
            <a:pPr lvl="1"/>
            <a:r>
              <a:rPr lang="en-GB" dirty="0" smtClean="0"/>
              <a:t>Consideration </a:t>
            </a:r>
            <a:r>
              <a:rPr lang="en-GB" dirty="0"/>
              <a:t>for </a:t>
            </a:r>
            <a:r>
              <a:rPr lang="en-GB" dirty="0" smtClean="0"/>
              <a:t>your archiving requirements</a:t>
            </a:r>
            <a:endParaRPr lang="en-GB"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96299316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Backup and security</a:t>
            </a:r>
            <a:endParaRPr lang="en-GB" dirty="0"/>
          </a:p>
        </p:txBody>
      </p:sp>
      <p:sp>
        <p:nvSpPr>
          <p:cNvPr id="3" name="Content Placeholder 2"/>
          <p:cNvSpPr>
            <a:spLocks noGrp="1"/>
          </p:cNvSpPr>
          <p:nvPr>
            <p:ph idx="1"/>
          </p:nvPr>
        </p:nvSpPr>
        <p:spPr/>
        <p:txBody>
          <a:bodyPr>
            <a:normAutofit lnSpcReduction="10000"/>
          </a:bodyPr>
          <a:lstStyle/>
          <a:p>
            <a:r>
              <a:rPr lang="en-GB" b="1" dirty="0" smtClean="0"/>
              <a:t>Backup</a:t>
            </a:r>
            <a:r>
              <a:rPr lang="en-GB" dirty="0" smtClean="0"/>
              <a:t> refers to your 'live' or 'working' data</a:t>
            </a:r>
          </a:p>
          <a:p>
            <a:pPr lvl="1"/>
            <a:r>
              <a:rPr lang="en-GB" dirty="0" smtClean="0"/>
              <a:t>Essential to reduce the risk of losing data through accidental deletion or hard-drive failure</a:t>
            </a:r>
          </a:p>
          <a:p>
            <a:r>
              <a:rPr lang="en-GB" b="1" dirty="0" smtClean="0"/>
              <a:t>Security</a:t>
            </a:r>
            <a:r>
              <a:rPr lang="en-GB" dirty="0" smtClean="0"/>
              <a:t> refers to keeping your data safe</a:t>
            </a:r>
          </a:p>
          <a:p>
            <a:pPr lvl="1"/>
            <a:r>
              <a:rPr lang="en-GB" dirty="0" smtClean="0"/>
              <a:t>Essential for controlling access and avoiding corruption or misuse</a:t>
            </a:r>
          </a:p>
          <a:p>
            <a:r>
              <a:rPr lang="en-GB" dirty="0" smtClean="0"/>
              <a:t>ISS guidance re. security</a:t>
            </a:r>
          </a:p>
          <a:p>
            <a:pPr lvl="1"/>
            <a:r>
              <a:rPr lang="en-GB" sz="2200" dirty="0">
                <a:hlinkClick r:id="rId2"/>
              </a:rPr>
              <a:t>http://www.ncl.ac.uk/itservice/security</a:t>
            </a:r>
            <a:r>
              <a:rPr lang="en-GB" sz="2200" dirty="0" smtClean="0">
                <a:hlinkClick r:id="rId2"/>
              </a:rPr>
              <a:t>/</a:t>
            </a:r>
            <a:r>
              <a:rPr lang="en-GB" sz="2200" dirty="0" smtClean="0"/>
              <a:t> </a:t>
            </a:r>
            <a:endParaRPr lang="en-GB" sz="2200"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95483701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Storing data</a:t>
            </a:r>
            <a:endParaRPr lang="en-GB" dirty="0"/>
          </a:p>
        </p:txBody>
      </p:sp>
      <p:sp>
        <p:nvSpPr>
          <p:cNvPr id="3" name="Content Placeholder 2"/>
          <p:cNvSpPr>
            <a:spLocks noGrp="1"/>
          </p:cNvSpPr>
          <p:nvPr>
            <p:ph idx="1"/>
          </p:nvPr>
        </p:nvSpPr>
        <p:spPr/>
        <p:txBody>
          <a:bodyPr>
            <a:normAutofit fontScale="92500"/>
          </a:bodyPr>
          <a:lstStyle/>
          <a:p>
            <a:r>
              <a:rPr lang="en-GB" dirty="0" smtClean="0"/>
              <a:t>Should be </a:t>
            </a:r>
            <a:r>
              <a:rPr lang="en-GB" dirty="0"/>
              <a:t>taken seriously from the start of </a:t>
            </a:r>
            <a:r>
              <a:rPr lang="en-GB" dirty="0" smtClean="0"/>
              <a:t>research</a:t>
            </a:r>
          </a:p>
          <a:p>
            <a:pPr lvl="1"/>
            <a:r>
              <a:rPr lang="en-GB" dirty="0" smtClean="0"/>
              <a:t>For both </a:t>
            </a:r>
            <a:r>
              <a:rPr lang="en-GB" dirty="0"/>
              <a:t>digital and </a:t>
            </a:r>
            <a:r>
              <a:rPr lang="en-GB" dirty="0" smtClean="0"/>
              <a:t>non-digital data</a:t>
            </a:r>
          </a:p>
          <a:p>
            <a:r>
              <a:rPr lang="en-GB" dirty="0" smtClean="0"/>
              <a:t>Data processing </a:t>
            </a:r>
            <a:r>
              <a:rPr lang="en-GB" dirty="0"/>
              <a:t>and short term storage </a:t>
            </a:r>
            <a:r>
              <a:rPr lang="en-GB" dirty="0" smtClean="0"/>
              <a:t>should </a:t>
            </a:r>
            <a:r>
              <a:rPr lang="en-GB" dirty="0"/>
              <a:t>be written into the </a:t>
            </a:r>
            <a:r>
              <a:rPr lang="en-GB" dirty="0" smtClean="0"/>
              <a:t>research data plan</a:t>
            </a:r>
          </a:p>
          <a:p>
            <a:r>
              <a:rPr lang="en-GB" dirty="0" smtClean="0"/>
              <a:t>End </a:t>
            </a:r>
            <a:r>
              <a:rPr lang="en-GB" dirty="0"/>
              <a:t>point storage and </a:t>
            </a:r>
            <a:r>
              <a:rPr lang="en-GB" dirty="0" smtClean="0"/>
              <a:t>archiving dependent on the </a:t>
            </a:r>
            <a:r>
              <a:rPr lang="en-GB" dirty="0"/>
              <a:t>nature of the </a:t>
            </a:r>
            <a:r>
              <a:rPr lang="en-GB" dirty="0" smtClean="0"/>
              <a:t>data </a:t>
            </a:r>
            <a:r>
              <a:rPr lang="en-GB" dirty="0"/>
              <a:t>and </a:t>
            </a:r>
            <a:r>
              <a:rPr lang="en-GB" dirty="0" smtClean="0"/>
              <a:t>funder requirements</a:t>
            </a:r>
            <a:endParaRPr lang="en-GB"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30924472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storage: key considerations</a:t>
            </a:r>
            <a:endParaRPr lang="en-GB" dirty="0"/>
          </a:p>
        </p:txBody>
      </p:sp>
      <p:sp>
        <p:nvSpPr>
          <p:cNvPr id="3" name="Content Placeholder 2"/>
          <p:cNvSpPr>
            <a:spLocks noGrp="1"/>
          </p:cNvSpPr>
          <p:nvPr>
            <p:ph idx="1"/>
          </p:nvPr>
        </p:nvSpPr>
        <p:spPr/>
        <p:txBody>
          <a:bodyPr>
            <a:normAutofit fontScale="77500" lnSpcReduction="20000"/>
          </a:bodyPr>
          <a:lstStyle/>
          <a:p>
            <a:pPr fontAlgn="base"/>
            <a:r>
              <a:rPr lang="en-GB" dirty="0"/>
              <a:t>UK Data Archive recommends </a:t>
            </a:r>
            <a:r>
              <a:rPr lang="en-GB" dirty="0" smtClean="0"/>
              <a:t>considering:</a:t>
            </a:r>
          </a:p>
          <a:p>
            <a:pPr lvl="1" fontAlgn="base"/>
            <a:r>
              <a:rPr lang="en-GB" dirty="0" smtClean="0"/>
              <a:t>What </a:t>
            </a:r>
            <a:r>
              <a:rPr lang="en-GB" dirty="0"/>
              <a:t>data or file formats should I use to store data?</a:t>
            </a:r>
          </a:p>
          <a:p>
            <a:pPr lvl="1" fontAlgn="base"/>
            <a:r>
              <a:rPr lang="en-GB" dirty="0"/>
              <a:t>What kind of documentation or metadata do I need to accompany stored data?</a:t>
            </a:r>
          </a:p>
          <a:p>
            <a:pPr lvl="1" fontAlgn="base"/>
            <a:r>
              <a:rPr lang="en-GB" dirty="0"/>
              <a:t>What storage media should I choose?</a:t>
            </a:r>
          </a:p>
          <a:p>
            <a:pPr lvl="1" fontAlgn="base"/>
            <a:r>
              <a:rPr lang="en-GB" dirty="0"/>
              <a:t>What physical conditions do I need to provide for storing data?</a:t>
            </a:r>
          </a:p>
          <a:p>
            <a:pPr lvl="1" fontAlgn="base"/>
            <a:r>
              <a:rPr lang="en-GB" dirty="0"/>
              <a:t>How do I ensure my data are stored under adequate security?</a:t>
            </a:r>
          </a:p>
          <a:p>
            <a:pPr lvl="1" fontAlgn="base"/>
            <a:r>
              <a:rPr lang="en-GB" dirty="0"/>
              <a:t>How should I store confidential data?</a:t>
            </a:r>
          </a:p>
          <a:p>
            <a:pPr marL="0" indent="0">
              <a:buNone/>
            </a:pPr>
            <a:r>
              <a:rPr lang="en-GB" sz="2600" dirty="0">
                <a:hlinkClick r:id="rId2"/>
              </a:rPr>
              <a:t>http://</a:t>
            </a:r>
            <a:r>
              <a:rPr lang="en-GB" sz="2600" dirty="0" smtClean="0">
                <a:hlinkClick r:id="rId2"/>
              </a:rPr>
              <a:t>www.data-archive.ac.uk/create-manage/storage/store-data</a:t>
            </a:r>
            <a:endParaRPr lang="en-GB" sz="2600" dirty="0" smtClean="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31257620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sharing</a:t>
            </a:r>
            <a:endParaRPr lang="en-GB" dirty="0"/>
          </a:p>
        </p:txBody>
      </p:sp>
      <p:sp>
        <p:nvSpPr>
          <p:cNvPr id="3" name="Content Placeholder 2"/>
          <p:cNvSpPr>
            <a:spLocks noGrp="1"/>
          </p:cNvSpPr>
          <p:nvPr>
            <p:ph idx="1"/>
          </p:nvPr>
        </p:nvSpPr>
        <p:spPr/>
        <p:txBody>
          <a:bodyPr>
            <a:normAutofit fontScale="70000" lnSpcReduction="20000"/>
          </a:bodyPr>
          <a:lstStyle/>
          <a:p>
            <a:r>
              <a:rPr lang="en-GB" dirty="0"/>
              <a:t>Approaches </a:t>
            </a:r>
            <a:r>
              <a:rPr lang="en-GB" dirty="0" smtClean="0"/>
              <a:t>vary, depending on:</a:t>
            </a:r>
          </a:p>
          <a:p>
            <a:pPr lvl="1"/>
            <a:r>
              <a:rPr lang="en-GB" dirty="0" smtClean="0"/>
              <a:t>research environment and discipline</a:t>
            </a:r>
          </a:p>
          <a:p>
            <a:pPr lvl="1"/>
            <a:r>
              <a:rPr lang="en-GB" dirty="0" smtClean="0"/>
              <a:t>funder requirements</a:t>
            </a:r>
          </a:p>
          <a:p>
            <a:r>
              <a:rPr lang="en-GB" dirty="0" smtClean="0"/>
              <a:t>Multiple routes to sharing </a:t>
            </a:r>
            <a:r>
              <a:rPr lang="en-GB" dirty="0"/>
              <a:t>research data, including:</a:t>
            </a:r>
          </a:p>
          <a:p>
            <a:pPr lvl="1" fontAlgn="base"/>
            <a:r>
              <a:rPr lang="en-GB" dirty="0"/>
              <a:t>depositing </a:t>
            </a:r>
            <a:r>
              <a:rPr lang="en-GB" dirty="0" smtClean="0"/>
              <a:t>with </a:t>
            </a:r>
            <a:r>
              <a:rPr lang="en-GB" dirty="0"/>
              <a:t>a specialist data centre, data archive or data bank</a:t>
            </a:r>
          </a:p>
          <a:p>
            <a:pPr lvl="1" fontAlgn="base"/>
            <a:r>
              <a:rPr lang="en-GB" dirty="0"/>
              <a:t>submitting them to a journal to support a publication</a:t>
            </a:r>
          </a:p>
          <a:p>
            <a:pPr lvl="1" fontAlgn="base"/>
            <a:r>
              <a:rPr lang="en-GB" dirty="0"/>
              <a:t>depositing them in an </a:t>
            </a:r>
            <a:r>
              <a:rPr lang="en-GB" dirty="0" smtClean="0"/>
              <a:t>local research group or institutional repository</a:t>
            </a:r>
          </a:p>
          <a:p>
            <a:pPr lvl="1" fontAlgn="base"/>
            <a:r>
              <a:rPr lang="en-GB" dirty="0" smtClean="0"/>
              <a:t>making them available online via a project or institutional website</a:t>
            </a:r>
          </a:p>
          <a:p>
            <a:pPr lvl="1" fontAlgn="base"/>
            <a:r>
              <a:rPr lang="en-GB" dirty="0" smtClean="0"/>
              <a:t>making them available informally between researchers on a peer-to-peer basis</a:t>
            </a:r>
            <a:endParaRPr lang="en-GB"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45387594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8188</TotalTime>
  <Words>1550</Words>
  <Application>Microsoft Office PowerPoint</Application>
  <PresentationFormat>On-screen Show (4:3)</PresentationFormat>
  <Paragraphs>251</Paragraphs>
  <Slides>47</Slides>
  <Notes>20</Notes>
  <HiddenSlides>13</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Good practice in Research Data Management</vt:lpstr>
      <vt:lpstr>Topics</vt:lpstr>
      <vt:lpstr>Data management good practice</vt:lpstr>
      <vt:lpstr>Data Management fundamentals</vt:lpstr>
      <vt:lpstr>Backup, security &amp; archiving</vt:lpstr>
      <vt:lpstr>Backup and security</vt:lpstr>
      <vt:lpstr>Storing data</vt:lpstr>
      <vt:lpstr>Data storage: key considerations</vt:lpstr>
      <vt:lpstr>Data sharing</vt:lpstr>
      <vt:lpstr>Why share data?</vt:lpstr>
      <vt:lpstr>How to share data</vt:lpstr>
      <vt:lpstr>Data documentation</vt:lpstr>
      <vt:lpstr>Data management planning</vt:lpstr>
      <vt:lpstr>Data Management Plans (DMPs)</vt:lpstr>
      <vt:lpstr>Funder requirements</vt:lpstr>
      <vt:lpstr>Five common themes across funders</vt:lpstr>
      <vt:lpstr>What are funders looking for?</vt:lpstr>
      <vt:lpstr>Why develop a DMP?</vt:lpstr>
      <vt:lpstr>Who should write the DMP?</vt:lpstr>
      <vt:lpstr>Introducing DMP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DCC checklist</vt:lpstr>
      <vt:lpstr>DMP Online templates</vt:lpstr>
      <vt:lpstr>Activity: Considering the Newcastle University DMP Online template</vt:lpstr>
      <vt:lpstr>DMP Online: The Newcastle University template</vt:lpstr>
      <vt:lpstr>When to plan?</vt:lpstr>
      <vt:lpstr>Adherence and review</vt:lpstr>
      <vt:lpstr>Resourcing</vt:lpstr>
      <vt:lpstr>DCC advise</vt:lpstr>
      <vt:lpstr>Reusing data</vt:lpstr>
      <vt:lpstr>Reusing data</vt:lpstr>
      <vt:lpstr>7 Data discovery tools</vt:lpstr>
      <vt:lpstr>Data discovery tools (1-2)</vt:lpstr>
      <vt:lpstr>Data discovery tools (3-4) </vt:lpstr>
      <vt:lpstr>Data discovery tools (5-7)</vt:lpstr>
      <vt:lpstr>Session review</vt:lpstr>
      <vt:lpstr>In summary</vt:lpstr>
      <vt:lpstr>Acknowledgements</vt:lpstr>
    </vt:vector>
  </TitlesOfParts>
  <Company>Newcastle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Suddes</dc:creator>
  <cp:lastModifiedBy>Will Allen</cp:lastModifiedBy>
  <cp:revision>181</cp:revision>
  <dcterms:created xsi:type="dcterms:W3CDTF">2012-01-10T10:17:37Z</dcterms:created>
  <dcterms:modified xsi:type="dcterms:W3CDTF">2013-06-28T08:54:13Z</dcterms:modified>
</cp:coreProperties>
</file>